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103"/>
  </p:notesMasterIdLst>
  <p:sldIdLst>
    <p:sldId id="256" r:id="rId2"/>
    <p:sldId id="314" r:id="rId3"/>
    <p:sldId id="329" r:id="rId4"/>
    <p:sldId id="332" r:id="rId5"/>
    <p:sldId id="566" r:id="rId6"/>
    <p:sldId id="333" r:id="rId7"/>
    <p:sldId id="560" r:id="rId8"/>
    <p:sldId id="558" r:id="rId9"/>
    <p:sldId id="565" r:id="rId10"/>
    <p:sldId id="559" r:id="rId11"/>
    <p:sldId id="468" r:id="rId12"/>
    <p:sldId id="463" r:id="rId13"/>
    <p:sldId id="462" r:id="rId14"/>
    <p:sldId id="310" r:id="rId15"/>
    <p:sldId id="287" r:id="rId16"/>
    <p:sldId id="464" r:id="rId17"/>
    <p:sldId id="465" r:id="rId18"/>
    <p:sldId id="466" r:id="rId19"/>
    <p:sldId id="311" r:id="rId20"/>
    <p:sldId id="312" r:id="rId21"/>
    <p:sldId id="467" r:id="rId22"/>
    <p:sldId id="313" r:id="rId23"/>
    <p:sldId id="319" r:id="rId24"/>
    <p:sldId id="286" r:id="rId25"/>
    <p:sldId id="469" r:id="rId26"/>
    <p:sldId id="470" r:id="rId27"/>
    <p:sldId id="472" r:id="rId28"/>
    <p:sldId id="473" r:id="rId29"/>
    <p:sldId id="474" r:id="rId30"/>
    <p:sldId id="475" r:id="rId31"/>
    <p:sldId id="476" r:id="rId32"/>
    <p:sldId id="477" r:id="rId33"/>
    <p:sldId id="480" r:id="rId34"/>
    <p:sldId id="263" r:id="rId35"/>
    <p:sldId id="264" r:id="rId36"/>
    <p:sldId id="265" r:id="rId37"/>
    <p:sldId id="266" r:id="rId38"/>
    <p:sldId id="481" r:id="rId39"/>
    <p:sldId id="483" r:id="rId40"/>
    <p:sldId id="267" r:id="rId41"/>
    <p:sldId id="484" r:id="rId42"/>
    <p:sldId id="269" r:id="rId43"/>
    <p:sldId id="438" r:id="rId44"/>
    <p:sldId id="436" r:id="rId45"/>
    <p:sldId id="439" r:id="rId46"/>
    <p:sldId id="440" r:id="rId47"/>
    <p:sldId id="441" r:id="rId48"/>
    <p:sldId id="485" r:id="rId49"/>
    <p:sldId id="486" r:id="rId50"/>
    <p:sldId id="487" r:id="rId51"/>
    <p:sldId id="488" r:id="rId52"/>
    <p:sldId id="489" r:id="rId53"/>
    <p:sldId id="490" r:id="rId54"/>
    <p:sldId id="491" r:id="rId55"/>
    <p:sldId id="492" r:id="rId56"/>
    <p:sldId id="493" r:id="rId57"/>
    <p:sldId id="494" r:id="rId58"/>
    <p:sldId id="552" r:id="rId59"/>
    <p:sldId id="553" r:id="rId60"/>
    <p:sldId id="497" r:id="rId61"/>
    <p:sldId id="498" r:id="rId62"/>
    <p:sldId id="499" r:id="rId63"/>
    <p:sldId id="500" r:id="rId64"/>
    <p:sldId id="501" r:id="rId65"/>
    <p:sldId id="502" r:id="rId66"/>
    <p:sldId id="503" r:id="rId67"/>
    <p:sldId id="504" r:id="rId68"/>
    <p:sldId id="554" r:id="rId69"/>
    <p:sldId id="507" r:id="rId70"/>
    <p:sldId id="508" r:id="rId71"/>
    <p:sldId id="509" r:id="rId72"/>
    <p:sldId id="510" r:id="rId73"/>
    <p:sldId id="511" r:id="rId74"/>
    <p:sldId id="512" r:id="rId75"/>
    <p:sldId id="513" r:id="rId76"/>
    <p:sldId id="514" r:id="rId77"/>
    <p:sldId id="515" r:id="rId78"/>
    <p:sldId id="528" r:id="rId79"/>
    <p:sldId id="529" r:id="rId80"/>
    <p:sldId id="530" r:id="rId81"/>
    <p:sldId id="531" r:id="rId82"/>
    <p:sldId id="532" r:id="rId83"/>
    <p:sldId id="556" r:id="rId84"/>
    <p:sldId id="557" r:id="rId85"/>
    <p:sldId id="567" r:id="rId86"/>
    <p:sldId id="562" r:id="rId87"/>
    <p:sldId id="563" r:id="rId88"/>
    <p:sldId id="564" r:id="rId89"/>
    <p:sldId id="568" r:id="rId90"/>
    <p:sldId id="569" r:id="rId91"/>
    <p:sldId id="570" r:id="rId92"/>
    <p:sldId id="571" r:id="rId93"/>
    <p:sldId id="572" r:id="rId94"/>
    <p:sldId id="573" r:id="rId95"/>
    <p:sldId id="574" r:id="rId96"/>
    <p:sldId id="575" r:id="rId97"/>
    <p:sldId id="576" r:id="rId98"/>
    <p:sldId id="578" r:id="rId99"/>
    <p:sldId id="579" r:id="rId100"/>
    <p:sldId id="577" r:id="rId101"/>
    <p:sldId id="555" r:id="rId102"/>
  </p:sldIdLst>
  <p:sldSz cx="9144000" cy="6858000" type="screen4x3"/>
  <p:notesSz cx="7315200" cy="9601200"/>
  <p:custDataLst>
    <p:tags r:id="rId10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25" autoAdjust="0"/>
    <p:restoredTop sz="94660"/>
  </p:normalViewPr>
  <p:slideViewPr>
    <p:cSldViewPr>
      <p:cViewPr>
        <p:scale>
          <a:sx n="66" d="100"/>
          <a:sy n="66" d="100"/>
        </p:scale>
        <p:origin x="1326" y="2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29AAB6B8-3A37-4DAB-A778-54C60807FB49}" type="datetimeFigureOut">
              <a:rPr lang="en-US" smtClean="0"/>
              <a:pPr/>
              <a:t>9/25/2016</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530FC0CA-9E1D-4069-BAF6-5A8688DC55A8}" type="slidenum">
              <a:rPr lang="en-US" smtClean="0"/>
              <a:pPr/>
              <a:t>‹#›</a:t>
            </a:fld>
            <a:endParaRPr lang="en-US"/>
          </a:p>
        </p:txBody>
      </p:sp>
    </p:spTree>
    <p:extLst>
      <p:ext uri="{BB962C8B-B14F-4D97-AF65-F5344CB8AC3E}">
        <p14:creationId xmlns:p14="http://schemas.microsoft.com/office/powerpoint/2010/main" val="3688561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40946-B3FE-4062-9BAE-4125F5E6CB49}" type="slidenum">
              <a:rPr lang="fr-FR" smtClean="0"/>
              <a:pPr/>
              <a:t>86</a:t>
            </a:fld>
            <a:endParaRPr lang="fr-FR"/>
          </a:p>
        </p:txBody>
      </p:sp>
    </p:spTree>
    <p:extLst>
      <p:ext uri="{BB962C8B-B14F-4D97-AF65-F5344CB8AC3E}">
        <p14:creationId xmlns:p14="http://schemas.microsoft.com/office/powerpoint/2010/main" val="20502413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51" y="-171400"/>
            <a:ext cx="9281195" cy="756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re 1"/>
          <p:cNvSpPr>
            <a:spLocks noGrp="1"/>
          </p:cNvSpPr>
          <p:nvPr>
            <p:ph type="ctrTitle" hasCustomPrompt="1"/>
          </p:nvPr>
        </p:nvSpPr>
        <p:spPr>
          <a:xfrm>
            <a:off x="701284" y="1687556"/>
            <a:ext cx="7772400" cy="1470025"/>
          </a:xfrm>
        </p:spPr>
        <p:txBody>
          <a:bodyPr anchor="b"/>
          <a:lstStyle>
            <a:lvl1pPr algn="l">
              <a:defRPr/>
            </a:lvl1pPr>
          </a:lstStyle>
          <a:p>
            <a:r>
              <a:rPr lang="en-US" noProof="0" smtClean="0"/>
              <a:t>Click to edit Master title style</a:t>
            </a:r>
            <a:endParaRPr lang="en-US" noProof="0"/>
          </a:p>
        </p:txBody>
      </p:sp>
      <p:sp>
        <p:nvSpPr>
          <p:cNvPr id="3" name="Sous-titre 2"/>
          <p:cNvSpPr>
            <a:spLocks noGrp="1"/>
          </p:cNvSpPr>
          <p:nvPr>
            <p:ph type="subTitle" idx="1" hasCustomPrompt="1"/>
          </p:nvPr>
        </p:nvSpPr>
        <p:spPr>
          <a:xfrm>
            <a:off x="701284" y="3402496"/>
            <a:ext cx="6400800" cy="1752600"/>
          </a:xfrm>
        </p:spPr>
        <p:txBody>
          <a:bodyPr>
            <a:normAutofit/>
          </a:bodyPr>
          <a:lstStyle>
            <a:lvl1pPr marL="0" indent="0" algn="l">
              <a:buNone/>
              <a:defRPr sz="1400" baseline="0">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a:p>
        </p:txBody>
      </p:sp>
      <p:pic>
        <p:nvPicPr>
          <p:cNvPr id="9" name="Picture 4" descr="D:\Le sel en +\Realisations\TBWA\120117 Microelectronics\ST_Bloc marque_Qi_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5878420"/>
            <a:ext cx="2448000" cy="790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2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US" noProof="0" smtClean="0"/>
              <a:t>Click to edit Master title style</a:t>
            </a:r>
            <a:endParaRPr lang="en-US" noProof="0"/>
          </a:p>
        </p:txBody>
      </p:sp>
      <p:sp>
        <p:nvSpPr>
          <p:cNvPr id="3" name="Espace réservé du contenu 2"/>
          <p:cNvSpPr>
            <a:spLocks noGrp="1"/>
          </p:cNvSpPr>
          <p:nvPr>
            <p:ph idx="1" hasCustomPrompt="1"/>
          </p:nvPr>
        </p:nvSpPr>
        <p:spPr>
          <a:xfrm>
            <a:off x="457200" y="1277496"/>
            <a:ext cx="8229600" cy="4680000"/>
          </a:xfrm>
        </p:spPr>
        <p:txBody>
          <a:bodyPr>
            <a:spAutoFit/>
          </a:bodyPr>
          <a:lstStyle>
            <a:lvl1pPr>
              <a:lnSpc>
                <a:spcPct val="100000"/>
              </a:lnSpc>
              <a:spcBef>
                <a:spcPts val="1800"/>
              </a:spcBef>
              <a:defRPr baseline="0"/>
            </a:lvl1pPr>
            <a:lvl2pPr>
              <a:lnSpc>
                <a:spcPct val="100000"/>
              </a:lnSpc>
              <a:defRPr/>
            </a:lvl2pPr>
            <a:lvl3pPr>
              <a:lnSpc>
                <a:spcPct val="100000"/>
              </a:lnSpc>
              <a:defRPr/>
            </a:lvl3pPr>
            <a:lvl4pPr>
              <a:lnSpc>
                <a:spcPct val="100000"/>
              </a:lnSpc>
              <a:defRPr/>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6" name="Espace réservé du numéro de diapositive 5"/>
          <p:cNvSpPr>
            <a:spLocks noGrp="1"/>
          </p:cNvSpPr>
          <p:nvPr>
            <p:ph type="sldNum" sz="quarter" idx="12"/>
          </p:nvPr>
        </p:nvSpPr>
        <p:spPr/>
        <p:txBody>
          <a:bodyPr/>
          <a:lstStyle>
            <a:lvl1pPr>
              <a:defRPr b="0"/>
            </a:lvl1pPr>
          </a:lstStyle>
          <a:p>
            <a:fld id="{B6F15528-21DE-4FAA-801E-634DDDAF4B2B}" type="slidenum">
              <a:rPr lang="en-US" smtClean="0"/>
              <a:pPr/>
              <a:t>‹#›</a:t>
            </a:fld>
            <a:endParaRPr lang="en-US"/>
          </a:p>
        </p:txBody>
      </p:sp>
      <p:sp>
        <p:nvSpPr>
          <p:cNvPr id="7" name="Espace réservé de la date 3"/>
          <p:cNvSpPr>
            <a:spLocks noGrp="1"/>
          </p:cNvSpPr>
          <p:nvPr>
            <p:ph type="dt" sz="half" idx="2"/>
          </p:nvPr>
        </p:nvSpPr>
        <p:spPr>
          <a:xfrm>
            <a:off x="8172400" y="6546249"/>
            <a:ext cx="519373" cy="123111"/>
          </a:xfrm>
          <a:prstGeom prst="rect">
            <a:avLst/>
          </a:prstGeom>
        </p:spPr>
        <p:txBody>
          <a:bodyPr vert="horz" wrap="none" lIns="0" tIns="0" rIns="0" bIns="0" rtlCol="0" anchor="ctr">
            <a:spAutoFit/>
          </a:bodyPr>
          <a:lstStyle>
            <a:lvl1pPr algn="l">
              <a:defRPr lang="fr-FR" sz="800" smtClean="0">
                <a:solidFill>
                  <a:schemeClr val="tx1">
                    <a:tint val="75000"/>
                  </a:schemeClr>
                </a:solidFill>
                <a:latin typeface="Arial" pitchFamily="34" charset="0"/>
                <a:cs typeface="Arial" pitchFamily="34" charset="0"/>
              </a:defRPr>
            </a:lvl1pPr>
          </a:lstStyle>
          <a:p>
            <a:fld id="{E86239BD-2891-470A-A48B-D1140734DFAA}" type="datetime1">
              <a:rPr lang="fr-FR" smtClean="0"/>
              <a:pPr/>
              <a:t>25/09/2016</a:t>
            </a:fld>
            <a:endParaRPr lang="fr-FR"/>
          </a:p>
        </p:txBody>
      </p:sp>
      <p:sp>
        <p:nvSpPr>
          <p:cNvPr id="8" name="Espace réservé du pied de page 4"/>
          <p:cNvSpPr>
            <a:spLocks noGrp="1"/>
          </p:cNvSpPr>
          <p:nvPr>
            <p:ph type="ftr" sz="quarter" idx="3"/>
          </p:nvPr>
        </p:nvSpPr>
        <p:spPr>
          <a:xfrm>
            <a:off x="4644008" y="6546249"/>
            <a:ext cx="3414585" cy="123111"/>
          </a:xfrm>
          <a:prstGeom prst="rect">
            <a:avLst/>
          </a:prstGeom>
        </p:spPr>
        <p:txBody>
          <a:bodyPr vert="horz" wrap="square" lIns="0" tIns="0" rIns="0" bIns="0" rtlCol="0" anchor="ctr">
            <a:spAutoFit/>
          </a:bodyPr>
          <a:lstStyle>
            <a:lvl1pPr algn="r">
              <a:defRPr sz="800">
                <a:solidFill>
                  <a:schemeClr val="tx1">
                    <a:tint val="75000"/>
                  </a:schemeClr>
                </a:solidFill>
                <a:latin typeface="Arial" pitchFamily="34" charset="0"/>
                <a:cs typeface="Arial" pitchFamily="34" charset="0"/>
              </a:defRPr>
            </a:lvl1pPr>
          </a:lstStyle>
          <a:p>
            <a:r>
              <a:rPr lang="en-US" noProof="0" smtClean="0"/>
              <a:t>Presentation Title</a:t>
            </a:r>
            <a:endParaRPr lang="en-US" noProof="0"/>
          </a:p>
        </p:txBody>
      </p:sp>
    </p:spTree>
    <p:extLst>
      <p:ext uri="{BB962C8B-B14F-4D97-AF65-F5344CB8AC3E}">
        <p14:creationId xmlns:p14="http://schemas.microsoft.com/office/powerpoint/2010/main" val="2578274968"/>
      </p:ext>
    </p:extLst>
  </p:cSld>
  <p:clrMapOvr>
    <a:masterClrMapping/>
  </p:clrMapOvr>
  <p:transition spd="slow">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Section title">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262" r="10397" b="48525"/>
          <a:stretch/>
        </p:blipFill>
        <p:spPr bwMode="auto">
          <a:xfrm>
            <a:off x="0" y="4104"/>
            <a:ext cx="9144000" cy="3912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re 1"/>
          <p:cNvSpPr>
            <a:spLocks noGrp="1"/>
          </p:cNvSpPr>
          <p:nvPr>
            <p:ph type="title" hasCustomPrompt="1"/>
          </p:nvPr>
        </p:nvSpPr>
        <p:spPr>
          <a:xfrm>
            <a:off x="585056" y="4281115"/>
            <a:ext cx="7772400" cy="1362075"/>
          </a:xfrm>
        </p:spPr>
        <p:txBody>
          <a:bodyPr anchor="t">
            <a:normAutofit/>
          </a:bodyPr>
          <a:lstStyle>
            <a:lvl1pPr algn="l">
              <a:defRPr sz="4000" b="0" cap="none"/>
            </a:lvl1pPr>
          </a:lstStyle>
          <a:p>
            <a:r>
              <a:rPr lang="en-US" noProof="0" smtClean="0"/>
              <a:t>Click to edit Master title style</a:t>
            </a:r>
            <a:endParaRPr lang="en-US" noProof="0"/>
          </a:p>
        </p:txBody>
      </p:sp>
      <p:sp>
        <p:nvSpPr>
          <p:cNvPr id="6" name="Espace réservé de la date 3"/>
          <p:cNvSpPr>
            <a:spLocks noGrp="1"/>
          </p:cNvSpPr>
          <p:nvPr>
            <p:ph type="dt" sz="half" idx="2"/>
          </p:nvPr>
        </p:nvSpPr>
        <p:spPr>
          <a:xfrm>
            <a:off x="8172400" y="6546249"/>
            <a:ext cx="519373" cy="123111"/>
          </a:xfrm>
          <a:prstGeom prst="rect">
            <a:avLst/>
          </a:prstGeom>
        </p:spPr>
        <p:txBody>
          <a:bodyPr vert="horz" wrap="none" lIns="0" tIns="0" rIns="0" bIns="0" rtlCol="0" anchor="ctr">
            <a:spAutoFit/>
          </a:bodyPr>
          <a:lstStyle>
            <a:lvl1pPr algn="l">
              <a:defRPr lang="fr-FR" sz="800" smtClean="0">
                <a:solidFill>
                  <a:schemeClr val="tx1">
                    <a:tint val="75000"/>
                  </a:schemeClr>
                </a:solidFill>
                <a:latin typeface="Arial" pitchFamily="34" charset="0"/>
                <a:cs typeface="Arial" pitchFamily="34" charset="0"/>
              </a:defRPr>
            </a:lvl1pPr>
          </a:lstStyle>
          <a:p>
            <a:fld id="{E6565058-DC6A-4E4F-9CDA-36CB1EF97A43}" type="datetime1">
              <a:rPr lang="fr-FR" smtClean="0"/>
              <a:pPr/>
              <a:t>25/09/2016</a:t>
            </a:fld>
            <a:endParaRPr lang="fr-FR"/>
          </a:p>
        </p:txBody>
      </p:sp>
      <p:sp>
        <p:nvSpPr>
          <p:cNvPr id="7" name="Espace réservé du pied de page 4"/>
          <p:cNvSpPr>
            <a:spLocks noGrp="1"/>
          </p:cNvSpPr>
          <p:nvPr>
            <p:ph type="ftr" sz="quarter" idx="3"/>
          </p:nvPr>
        </p:nvSpPr>
        <p:spPr>
          <a:xfrm>
            <a:off x="4644008" y="6546249"/>
            <a:ext cx="3414585" cy="123111"/>
          </a:xfrm>
          <a:prstGeom prst="rect">
            <a:avLst/>
          </a:prstGeom>
        </p:spPr>
        <p:txBody>
          <a:bodyPr vert="horz" wrap="square" lIns="0" tIns="0" rIns="0" bIns="0" rtlCol="0" anchor="ctr">
            <a:spAutoFit/>
          </a:bodyPr>
          <a:lstStyle>
            <a:lvl1pPr algn="r">
              <a:defRPr sz="800">
                <a:solidFill>
                  <a:schemeClr val="tx1">
                    <a:tint val="75000"/>
                  </a:schemeClr>
                </a:solidFill>
                <a:latin typeface="Arial" pitchFamily="34" charset="0"/>
                <a:cs typeface="Arial" pitchFamily="34" charset="0"/>
              </a:defRPr>
            </a:lvl1pPr>
          </a:lstStyle>
          <a:p>
            <a:r>
              <a:rPr lang="en-US" noProof="0" smtClean="0"/>
              <a:t>Presentation Title</a:t>
            </a:r>
            <a:endParaRPr lang="en-US" noProof="0"/>
          </a:p>
        </p:txBody>
      </p:sp>
    </p:spTree>
    <p:extLst>
      <p:ext uri="{BB962C8B-B14F-4D97-AF65-F5344CB8AC3E}">
        <p14:creationId xmlns:p14="http://schemas.microsoft.com/office/powerpoint/2010/main" val="29159075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s">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baseline="0"/>
            </a:lvl1pPr>
          </a:lstStyle>
          <a:p>
            <a:r>
              <a:rPr lang="en-US" noProof="0" smtClean="0"/>
              <a:t>Click to edit Master title style</a:t>
            </a:r>
            <a:endParaRPr lang="en-US" noProof="0"/>
          </a:p>
        </p:txBody>
      </p:sp>
      <p:sp>
        <p:nvSpPr>
          <p:cNvPr id="3" name="Espace réservé du contenu 2"/>
          <p:cNvSpPr>
            <a:spLocks noGrp="1"/>
          </p:cNvSpPr>
          <p:nvPr>
            <p:ph sz="half" idx="1" hasCustomPrompt="1"/>
          </p:nvPr>
        </p:nvSpPr>
        <p:spPr>
          <a:xfrm>
            <a:off x="457200" y="1288148"/>
            <a:ext cx="4038600" cy="4680000"/>
          </a:xfrm>
        </p:spPr>
        <p:txBody>
          <a:bodyPr>
            <a:spAutoFit/>
          </a:bodyPr>
          <a:lstStyle>
            <a:lvl1pPr>
              <a:lnSpc>
                <a:spcPct val="100000"/>
              </a:lnSpc>
              <a:spcBef>
                <a:spcPts val="1800"/>
              </a:spcBef>
              <a:defRPr sz="1800"/>
            </a:lvl1pPr>
            <a:lvl2pPr>
              <a:lnSpc>
                <a:spcPct val="100000"/>
              </a:lnSpc>
              <a:defRPr sz="1600"/>
            </a:lvl2pPr>
            <a:lvl3pPr>
              <a:lnSpc>
                <a:spcPct val="100000"/>
              </a:lnSpc>
              <a:defRPr sz="14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sytles</a:t>
            </a:r>
          </a:p>
          <a:p>
            <a:pPr lvl="1"/>
            <a:r>
              <a:rPr lang="en-US" noProof="0" smtClean="0"/>
              <a:t>Second level</a:t>
            </a:r>
          </a:p>
          <a:p>
            <a:pPr lvl="2"/>
            <a:r>
              <a:rPr lang="en-US" noProof="0" smtClean="0"/>
              <a:t>Third level</a:t>
            </a:r>
          </a:p>
        </p:txBody>
      </p:sp>
      <p:sp>
        <p:nvSpPr>
          <p:cNvPr id="7" name="Espace réservé du numéro de diapositive 6"/>
          <p:cNvSpPr>
            <a:spLocks noGrp="1"/>
          </p:cNvSpPr>
          <p:nvPr>
            <p:ph type="sldNum" sz="quarter" idx="12"/>
          </p:nvPr>
        </p:nvSpPr>
        <p:spPr/>
        <p:txBody>
          <a:bodyPr/>
          <a:lstStyle/>
          <a:p>
            <a:fld id="{B6F15528-21DE-4FAA-801E-634DDDAF4B2B}" type="slidenum">
              <a:rPr lang="en-US" smtClean="0"/>
              <a:pPr/>
              <a:t>‹#›</a:t>
            </a:fld>
            <a:endParaRPr lang="en-US"/>
          </a:p>
        </p:txBody>
      </p:sp>
      <p:sp>
        <p:nvSpPr>
          <p:cNvPr id="8" name="Espace réservé de la date 3"/>
          <p:cNvSpPr>
            <a:spLocks noGrp="1"/>
          </p:cNvSpPr>
          <p:nvPr>
            <p:ph type="dt" sz="half" idx="13"/>
          </p:nvPr>
        </p:nvSpPr>
        <p:spPr>
          <a:xfrm>
            <a:off x="8172400" y="6546249"/>
            <a:ext cx="519373" cy="123111"/>
          </a:xfrm>
          <a:prstGeom prst="rect">
            <a:avLst/>
          </a:prstGeom>
        </p:spPr>
        <p:txBody>
          <a:bodyPr vert="horz" wrap="none" lIns="0" tIns="0" rIns="0" bIns="0" rtlCol="0" anchor="ctr">
            <a:spAutoFit/>
          </a:bodyPr>
          <a:lstStyle>
            <a:lvl1pPr algn="l">
              <a:defRPr lang="fr-FR" sz="800" smtClean="0">
                <a:solidFill>
                  <a:schemeClr val="tx1">
                    <a:tint val="75000"/>
                  </a:schemeClr>
                </a:solidFill>
                <a:latin typeface="Arial" pitchFamily="34" charset="0"/>
                <a:cs typeface="Arial" pitchFamily="34" charset="0"/>
              </a:defRPr>
            </a:lvl1pPr>
          </a:lstStyle>
          <a:p>
            <a:fld id="{17EE0208-1BA8-4FD9-B204-5F25F56B0794}" type="datetime1">
              <a:rPr lang="fr-FR" smtClean="0"/>
              <a:pPr/>
              <a:t>25/09/2016</a:t>
            </a:fld>
            <a:endParaRPr lang="fr-FR"/>
          </a:p>
        </p:txBody>
      </p:sp>
      <p:sp>
        <p:nvSpPr>
          <p:cNvPr id="9" name="Espace réservé du pied de page 4"/>
          <p:cNvSpPr>
            <a:spLocks noGrp="1"/>
          </p:cNvSpPr>
          <p:nvPr>
            <p:ph type="ftr" sz="quarter" idx="3"/>
          </p:nvPr>
        </p:nvSpPr>
        <p:spPr>
          <a:xfrm>
            <a:off x="4644008" y="6546249"/>
            <a:ext cx="3414585" cy="123111"/>
          </a:xfrm>
          <a:prstGeom prst="rect">
            <a:avLst/>
          </a:prstGeom>
        </p:spPr>
        <p:txBody>
          <a:bodyPr vert="horz" wrap="square" lIns="0" tIns="0" rIns="0" bIns="0" rtlCol="0" anchor="ctr">
            <a:spAutoFit/>
          </a:bodyPr>
          <a:lstStyle>
            <a:lvl1pPr algn="r">
              <a:defRPr sz="800">
                <a:solidFill>
                  <a:schemeClr val="tx1">
                    <a:tint val="75000"/>
                  </a:schemeClr>
                </a:solidFill>
                <a:latin typeface="Arial" pitchFamily="34" charset="0"/>
                <a:cs typeface="Arial" pitchFamily="34" charset="0"/>
              </a:defRPr>
            </a:lvl1pPr>
          </a:lstStyle>
          <a:p>
            <a:r>
              <a:rPr lang="en-US" noProof="0" smtClean="0"/>
              <a:t>Presentation Title</a:t>
            </a:r>
            <a:endParaRPr lang="en-US" noProof="0"/>
          </a:p>
        </p:txBody>
      </p:sp>
      <p:sp>
        <p:nvSpPr>
          <p:cNvPr id="10" name="Espace réservé du contenu 2"/>
          <p:cNvSpPr>
            <a:spLocks noGrp="1"/>
          </p:cNvSpPr>
          <p:nvPr>
            <p:ph sz="half" idx="14" hasCustomPrompt="1"/>
          </p:nvPr>
        </p:nvSpPr>
        <p:spPr>
          <a:xfrm>
            <a:off x="4637856" y="1288148"/>
            <a:ext cx="4038600" cy="4680000"/>
          </a:xfrm>
        </p:spPr>
        <p:txBody>
          <a:bodyPr>
            <a:spAutoFit/>
          </a:bodyPr>
          <a:lstStyle>
            <a:lvl1pPr>
              <a:lnSpc>
                <a:spcPct val="100000"/>
              </a:lnSpc>
              <a:spcBef>
                <a:spcPts val="1800"/>
              </a:spcBef>
              <a:defRPr sz="1800"/>
            </a:lvl1pPr>
            <a:lvl2pPr>
              <a:lnSpc>
                <a:spcPct val="100000"/>
              </a:lnSpc>
              <a:defRPr sz="1600"/>
            </a:lvl2pPr>
            <a:lvl3pPr>
              <a:lnSpc>
                <a:spcPct val="100000"/>
              </a:lnSpc>
              <a:defRPr sz="14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sytles</a:t>
            </a:r>
          </a:p>
          <a:p>
            <a:pPr lvl="1"/>
            <a:r>
              <a:rPr lang="en-US" noProof="0" smtClean="0"/>
              <a:t>Second level</a:t>
            </a:r>
          </a:p>
          <a:p>
            <a:pPr lvl="2"/>
            <a:r>
              <a:rPr lang="en-US" noProof="0" smtClean="0"/>
              <a:t>Third level</a:t>
            </a:r>
          </a:p>
        </p:txBody>
      </p:sp>
    </p:spTree>
    <p:extLst>
      <p:ext uri="{BB962C8B-B14F-4D97-AF65-F5344CB8AC3E}">
        <p14:creationId xmlns:p14="http://schemas.microsoft.com/office/powerpoint/2010/main" val="3876699190"/>
      </p:ext>
    </p:extLst>
  </p:cSld>
  <p:clrMapOvr>
    <a:masterClrMapping/>
  </p:clrMapOvr>
  <p:transition spd="slow">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baseline="0"/>
            </a:lvl1pPr>
          </a:lstStyle>
          <a:p>
            <a:r>
              <a:rPr lang="en-US" noProof="0" smtClean="0"/>
              <a:t>Click to edit Master title style</a:t>
            </a:r>
            <a:endParaRPr lang="en-US" noProof="0"/>
          </a:p>
        </p:txBody>
      </p:sp>
      <p:sp>
        <p:nvSpPr>
          <p:cNvPr id="5" name="Espace réservé du numéro de diapositive 4"/>
          <p:cNvSpPr>
            <a:spLocks noGrp="1"/>
          </p:cNvSpPr>
          <p:nvPr>
            <p:ph type="sldNum" sz="quarter" idx="12"/>
          </p:nvPr>
        </p:nvSpPr>
        <p:spPr/>
        <p:txBody>
          <a:bodyPr/>
          <a:lstStyle/>
          <a:p>
            <a:fld id="{B6F15528-21DE-4FAA-801E-634DDDAF4B2B}" type="slidenum">
              <a:rPr lang="en-US" smtClean="0"/>
              <a:pPr/>
              <a:t>‹#›</a:t>
            </a:fld>
            <a:endParaRPr lang="en-US"/>
          </a:p>
        </p:txBody>
      </p:sp>
      <p:sp>
        <p:nvSpPr>
          <p:cNvPr id="6" name="Espace réservé de la date 3"/>
          <p:cNvSpPr>
            <a:spLocks noGrp="1"/>
          </p:cNvSpPr>
          <p:nvPr>
            <p:ph type="dt" sz="half" idx="2"/>
          </p:nvPr>
        </p:nvSpPr>
        <p:spPr>
          <a:xfrm>
            <a:off x="8172400" y="6546249"/>
            <a:ext cx="519373" cy="123111"/>
          </a:xfrm>
          <a:prstGeom prst="rect">
            <a:avLst/>
          </a:prstGeom>
        </p:spPr>
        <p:txBody>
          <a:bodyPr vert="horz" wrap="none" lIns="0" tIns="0" rIns="0" bIns="0" rtlCol="0" anchor="ctr">
            <a:spAutoFit/>
          </a:bodyPr>
          <a:lstStyle>
            <a:lvl1pPr algn="l">
              <a:defRPr lang="fr-FR" sz="800" smtClean="0">
                <a:solidFill>
                  <a:schemeClr val="tx1">
                    <a:tint val="75000"/>
                  </a:schemeClr>
                </a:solidFill>
                <a:latin typeface="Arial" pitchFamily="34" charset="0"/>
                <a:cs typeface="Arial" pitchFamily="34" charset="0"/>
              </a:defRPr>
            </a:lvl1pPr>
          </a:lstStyle>
          <a:p>
            <a:fld id="{D6471282-26A7-4C44-8A52-D9B4D7AEF947}" type="datetime1">
              <a:rPr lang="fr-FR" smtClean="0"/>
              <a:pPr/>
              <a:t>25/09/2016</a:t>
            </a:fld>
            <a:endParaRPr lang="fr-FR"/>
          </a:p>
        </p:txBody>
      </p:sp>
      <p:sp>
        <p:nvSpPr>
          <p:cNvPr id="7" name="Espace réservé du pied de page 4"/>
          <p:cNvSpPr>
            <a:spLocks noGrp="1"/>
          </p:cNvSpPr>
          <p:nvPr>
            <p:ph type="ftr" sz="quarter" idx="3"/>
          </p:nvPr>
        </p:nvSpPr>
        <p:spPr>
          <a:xfrm>
            <a:off x="4644008" y="6546249"/>
            <a:ext cx="3414585" cy="123111"/>
          </a:xfrm>
          <a:prstGeom prst="rect">
            <a:avLst/>
          </a:prstGeom>
        </p:spPr>
        <p:txBody>
          <a:bodyPr vert="horz" wrap="square" lIns="0" tIns="0" rIns="0" bIns="0" rtlCol="0" anchor="ctr">
            <a:spAutoFit/>
          </a:bodyPr>
          <a:lstStyle>
            <a:lvl1pPr algn="r">
              <a:defRPr sz="800">
                <a:solidFill>
                  <a:schemeClr val="tx1">
                    <a:tint val="75000"/>
                  </a:schemeClr>
                </a:solidFill>
                <a:latin typeface="Arial" pitchFamily="34" charset="0"/>
                <a:cs typeface="Arial" pitchFamily="34" charset="0"/>
              </a:defRPr>
            </a:lvl1pPr>
          </a:lstStyle>
          <a:p>
            <a:r>
              <a:rPr lang="en-US" noProof="0" smtClean="0"/>
              <a:t>Presentation Title</a:t>
            </a:r>
            <a:endParaRPr lang="en-US" noProof="0"/>
          </a:p>
        </p:txBody>
      </p:sp>
    </p:spTree>
    <p:extLst>
      <p:ext uri="{BB962C8B-B14F-4D97-AF65-F5344CB8AC3E}">
        <p14:creationId xmlns:p14="http://schemas.microsoft.com/office/powerpoint/2010/main" val="1104769617"/>
      </p:ext>
    </p:extLst>
  </p:cSld>
  <p:clrMapOvr>
    <a:masterClrMapping/>
  </p:clrMapOvr>
  <p:transition spd="slow">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B6F15528-21DE-4FAA-801E-634DDDAF4B2B}" type="slidenum">
              <a:rPr lang="en-US" smtClean="0"/>
              <a:pPr/>
              <a:t>‹#›</a:t>
            </a:fld>
            <a:endParaRPr lang="en-US"/>
          </a:p>
        </p:txBody>
      </p:sp>
      <p:sp>
        <p:nvSpPr>
          <p:cNvPr id="5" name="Espace réservé de la date 3"/>
          <p:cNvSpPr>
            <a:spLocks noGrp="1"/>
          </p:cNvSpPr>
          <p:nvPr>
            <p:ph type="dt" sz="half" idx="2"/>
          </p:nvPr>
        </p:nvSpPr>
        <p:spPr>
          <a:xfrm>
            <a:off x="8172400" y="6546249"/>
            <a:ext cx="519373" cy="123111"/>
          </a:xfrm>
          <a:prstGeom prst="rect">
            <a:avLst/>
          </a:prstGeom>
        </p:spPr>
        <p:txBody>
          <a:bodyPr vert="horz" wrap="none" lIns="0" tIns="0" rIns="0" bIns="0" rtlCol="0" anchor="ctr">
            <a:spAutoFit/>
          </a:bodyPr>
          <a:lstStyle>
            <a:lvl1pPr algn="l">
              <a:defRPr lang="fr-FR" sz="800" smtClean="0">
                <a:solidFill>
                  <a:schemeClr val="tx1">
                    <a:tint val="75000"/>
                  </a:schemeClr>
                </a:solidFill>
                <a:latin typeface="Arial" pitchFamily="34" charset="0"/>
                <a:cs typeface="Arial" pitchFamily="34" charset="0"/>
              </a:defRPr>
            </a:lvl1pPr>
          </a:lstStyle>
          <a:p>
            <a:fld id="{4A68996B-E060-46F7-B1B6-9E9516517BF8}" type="datetime1">
              <a:rPr lang="fr-FR" smtClean="0"/>
              <a:pPr/>
              <a:t>25/09/2016</a:t>
            </a:fld>
            <a:endParaRPr lang="fr-FR"/>
          </a:p>
        </p:txBody>
      </p:sp>
      <p:sp>
        <p:nvSpPr>
          <p:cNvPr id="6" name="Espace réservé du pied de page 4"/>
          <p:cNvSpPr>
            <a:spLocks noGrp="1"/>
          </p:cNvSpPr>
          <p:nvPr>
            <p:ph type="ftr" sz="quarter" idx="3"/>
          </p:nvPr>
        </p:nvSpPr>
        <p:spPr>
          <a:xfrm>
            <a:off x="4644008" y="6546249"/>
            <a:ext cx="3414585" cy="123111"/>
          </a:xfrm>
          <a:prstGeom prst="rect">
            <a:avLst/>
          </a:prstGeom>
        </p:spPr>
        <p:txBody>
          <a:bodyPr vert="horz" wrap="square" lIns="0" tIns="0" rIns="0" bIns="0" rtlCol="0" anchor="ctr">
            <a:spAutoFit/>
          </a:bodyPr>
          <a:lstStyle>
            <a:lvl1pPr algn="r">
              <a:defRPr sz="800">
                <a:solidFill>
                  <a:schemeClr val="tx1">
                    <a:tint val="75000"/>
                  </a:schemeClr>
                </a:solidFill>
                <a:latin typeface="Arial" pitchFamily="34" charset="0"/>
                <a:cs typeface="Arial" pitchFamily="34" charset="0"/>
              </a:defRPr>
            </a:lvl1pPr>
          </a:lstStyle>
          <a:p>
            <a:r>
              <a:rPr lang="en-US" noProof="0" smtClean="0"/>
              <a:t>Presentation Title</a:t>
            </a:r>
            <a:endParaRPr lang="en-US" noProof="0"/>
          </a:p>
        </p:txBody>
      </p:sp>
    </p:spTree>
    <p:extLst>
      <p:ext uri="{BB962C8B-B14F-4D97-AF65-F5344CB8AC3E}">
        <p14:creationId xmlns:p14="http://schemas.microsoft.com/office/powerpoint/2010/main" val="1250098650"/>
      </p:ext>
    </p:extLst>
  </p:cSld>
  <p:clrMapOvr>
    <a:masterClrMapping/>
  </p:clrMapOvr>
  <p:transition spd="slow">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116632"/>
            <a:ext cx="8075240" cy="1143000"/>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Espace réservé du texte 2"/>
          <p:cNvSpPr>
            <a:spLocks noGrp="1"/>
          </p:cNvSpPr>
          <p:nvPr>
            <p:ph type="body" idx="1"/>
          </p:nvPr>
        </p:nvSpPr>
        <p:spPr>
          <a:xfrm>
            <a:off x="457200" y="1288150"/>
            <a:ext cx="8229600" cy="4525963"/>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p:txBody>
      </p:sp>
      <p:sp>
        <p:nvSpPr>
          <p:cNvPr id="6" name="Espace réservé du numéro de diapositive 5"/>
          <p:cNvSpPr>
            <a:spLocks noGrp="1"/>
          </p:cNvSpPr>
          <p:nvPr>
            <p:ph type="sldNum" sz="quarter" idx="4"/>
          </p:nvPr>
        </p:nvSpPr>
        <p:spPr>
          <a:xfrm>
            <a:off x="8617744" y="678629"/>
            <a:ext cx="544994" cy="198000"/>
          </a:xfrm>
          <a:prstGeom prst="rect">
            <a:avLst/>
          </a:prstGeom>
          <a:solidFill>
            <a:schemeClr val="accent2"/>
          </a:solidFill>
        </p:spPr>
        <p:txBody>
          <a:bodyPr vert="horz" wrap="none" lIns="91440" tIns="45720" rIns="91440" bIns="45720" rtlCol="0" anchor="ctr"/>
          <a:lstStyle>
            <a:lvl1pPr algn="r">
              <a:defRPr sz="1200">
                <a:solidFill>
                  <a:schemeClr val="bg1"/>
                </a:solidFill>
                <a:latin typeface="Arial" pitchFamily="34" charset="0"/>
                <a:cs typeface="Arial" pitchFamily="34" charset="0"/>
              </a:defRPr>
            </a:lvl1pPr>
          </a:lstStyle>
          <a:p>
            <a:fld id="{B6F15528-21DE-4FAA-801E-634DDDAF4B2B}" type="slidenum">
              <a:rPr lang="en-US" smtClean="0"/>
              <a:pPr/>
              <a:t>‹#›</a:t>
            </a:fld>
            <a:endParaRPr lang="en-US"/>
          </a:p>
        </p:txBody>
      </p:sp>
      <p:pic>
        <p:nvPicPr>
          <p:cNvPr id="2051" name="Picture 3" descr="D:\Le sel en +\Realisations\TBWA\120117 Microelectronics\ST_Bloc marque_Qi_V.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6120" y="6235154"/>
            <a:ext cx="667138" cy="489992"/>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pied de page 4"/>
          <p:cNvSpPr>
            <a:spLocks noGrp="1"/>
          </p:cNvSpPr>
          <p:nvPr>
            <p:ph type="ftr" sz="quarter" idx="3"/>
          </p:nvPr>
        </p:nvSpPr>
        <p:spPr>
          <a:xfrm>
            <a:off x="4644008" y="6546249"/>
            <a:ext cx="3414585" cy="123111"/>
          </a:xfrm>
          <a:prstGeom prst="rect">
            <a:avLst/>
          </a:prstGeom>
        </p:spPr>
        <p:txBody>
          <a:bodyPr vert="horz" wrap="square" lIns="0" tIns="0" rIns="0" bIns="0" rtlCol="0" anchor="ctr">
            <a:spAutoFit/>
          </a:bodyPr>
          <a:lstStyle>
            <a:lvl1pPr algn="r">
              <a:defRPr sz="800">
                <a:solidFill>
                  <a:schemeClr val="tx1">
                    <a:tint val="75000"/>
                  </a:schemeClr>
                </a:solidFill>
                <a:latin typeface="Arial" pitchFamily="34" charset="0"/>
                <a:cs typeface="Arial" pitchFamily="34" charset="0"/>
              </a:defRPr>
            </a:lvl1pPr>
          </a:lstStyle>
          <a:p>
            <a:r>
              <a:rPr lang="en-US" noProof="0" smtClean="0"/>
              <a:t>Presentation Title</a:t>
            </a:r>
            <a:endParaRPr lang="en-US" noProof="0"/>
          </a:p>
        </p:txBody>
      </p:sp>
      <p:sp>
        <p:nvSpPr>
          <p:cNvPr id="10" name="Espace réservé de la date 3"/>
          <p:cNvSpPr>
            <a:spLocks noGrp="1"/>
          </p:cNvSpPr>
          <p:nvPr>
            <p:ph type="dt" sz="half" idx="2"/>
          </p:nvPr>
        </p:nvSpPr>
        <p:spPr>
          <a:xfrm>
            <a:off x="8172400" y="6546249"/>
            <a:ext cx="519373" cy="123111"/>
          </a:xfrm>
          <a:prstGeom prst="rect">
            <a:avLst/>
          </a:prstGeom>
        </p:spPr>
        <p:txBody>
          <a:bodyPr vert="horz" wrap="none" lIns="0" tIns="0" rIns="0" bIns="0" rtlCol="0" anchor="ctr">
            <a:spAutoFit/>
          </a:bodyPr>
          <a:lstStyle>
            <a:lvl1pPr algn="l">
              <a:defRPr lang="fr-FR" sz="800" smtClean="0">
                <a:solidFill>
                  <a:schemeClr val="tx1">
                    <a:tint val="75000"/>
                  </a:schemeClr>
                </a:solidFill>
                <a:latin typeface="Arial" pitchFamily="34" charset="0"/>
                <a:cs typeface="Arial" pitchFamily="34" charset="0"/>
              </a:defRPr>
            </a:lvl1pPr>
          </a:lstStyle>
          <a:p>
            <a:fld id="{555851F1-4DA6-4C9A-9A75-3DE9AC860323}" type="datetime1">
              <a:rPr lang="fr-FR" smtClean="0"/>
              <a:pPr/>
              <a:t>25/09/2016</a:t>
            </a:fld>
            <a:endParaRPr lang="fr-FR"/>
          </a:p>
        </p:txBody>
      </p:sp>
    </p:spTree>
    <p:extLst>
      <p:ext uri="{BB962C8B-B14F-4D97-AF65-F5344CB8AC3E}">
        <p14:creationId xmlns:p14="http://schemas.microsoft.com/office/powerpoint/2010/main" val="16004892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Lst>
  <p:timing>
    <p:tnLst>
      <p:par>
        <p:cTn id="1" dur="indefinite" restart="never" nodeType="tmRoot"/>
      </p:par>
    </p:tnLst>
  </p:timing>
  <p:txStyles>
    <p:titleStyle>
      <a:lvl1pPr algn="r" defTabSz="914400" rtl="0" eaLnBrk="1" latinLnBrk="0" hangingPunct="1">
        <a:spcBef>
          <a:spcPct val="0"/>
        </a:spcBef>
        <a:buNone/>
        <a:defRPr sz="3600" kern="1200">
          <a:solidFill>
            <a:schemeClr val="accent1"/>
          </a:solidFill>
          <a:latin typeface="Arial" pitchFamily="34" charset="0"/>
          <a:ea typeface="+mj-ea"/>
          <a:cs typeface="Arial" pitchFamily="34" charset="0"/>
        </a:defRPr>
      </a:lvl1pPr>
    </p:titleStyle>
    <p:bodyStyle>
      <a:lvl1pPr marL="177800" indent="-177800" algn="l" defTabSz="914400" rtl="0" eaLnBrk="1" latinLnBrk="0" hangingPunct="1">
        <a:lnSpc>
          <a:spcPct val="100000"/>
        </a:lnSpc>
        <a:spcBef>
          <a:spcPts val="1800"/>
        </a:spcBef>
        <a:spcAft>
          <a:spcPts val="600"/>
        </a:spcAft>
        <a:buClr>
          <a:schemeClr val="accent1"/>
        </a:buClr>
        <a:buFont typeface="Arial" pitchFamily="34" charset="0"/>
        <a:buChar char="•"/>
        <a:defRPr sz="2000" kern="1200">
          <a:solidFill>
            <a:schemeClr val="accent4"/>
          </a:solidFill>
          <a:latin typeface="Arial" pitchFamily="34" charset="0"/>
          <a:ea typeface="+mn-ea"/>
          <a:cs typeface="Arial" pitchFamily="34" charset="0"/>
        </a:defRPr>
      </a:lvl1pPr>
      <a:lvl2pPr marL="533400" indent="-177800" algn="l" defTabSz="914400" rtl="0" eaLnBrk="1" latinLnBrk="0" hangingPunct="1">
        <a:lnSpc>
          <a:spcPct val="90000"/>
        </a:lnSpc>
        <a:spcBef>
          <a:spcPts val="0"/>
        </a:spcBef>
        <a:spcAft>
          <a:spcPts val="600"/>
        </a:spcAft>
        <a:buClr>
          <a:schemeClr val="accent4"/>
        </a:buClr>
        <a:buFont typeface="Arial" pitchFamily="34" charset="0"/>
        <a:buChar char="•"/>
        <a:defRPr sz="1600" kern="1200">
          <a:solidFill>
            <a:schemeClr val="accent1"/>
          </a:solidFill>
          <a:latin typeface="Arial" pitchFamily="34" charset="0"/>
          <a:ea typeface="+mn-ea"/>
          <a:cs typeface="Arial" pitchFamily="34" charset="0"/>
        </a:defRPr>
      </a:lvl2pPr>
      <a:lvl3pPr marL="901700" indent="-177800" algn="l" defTabSz="914400" rtl="0" eaLnBrk="1" latinLnBrk="0" hangingPunct="1">
        <a:lnSpc>
          <a:spcPct val="90000"/>
        </a:lnSpc>
        <a:spcBef>
          <a:spcPts val="0"/>
        </a:spcBef>
        <a:spcAft>
          <a:spcPts val="300"/>
        </a:spcAft>
        <a:buFont typeface="Arial" pitchFamily="34" charset="0"/>
        <a:buChar char="•"/>
        <a:defRPr sz="1400" kern="1200" baseline="0">
          <a:solidFill>
            <a:schemeClr val="accent3"/>
          </a:solidFill>
          <a:latin typeface="Arial" pitchFamily="34" charset="0"/>
          <a:ea typeface="+mn-ea"/>
          <a:cs typeface="Arial" pitchFamily="34" charset="0"/>
        </a:defRPr>
      </a:lvl3pPr>
      <a:lvl4pPr marL="1527175" indent="-155575" algn="l" defTabSz="914400" rtl="0" eaLnBrk="1" latinLnBrk="0" hangingPunct="1">
        <a:lnSpc>
          <a:spcPct val="90000"/>
        </a:lnSpc>
        <a:spcBef>
          <a:spcPts val="0"/>
        </a:spcBef>
        <a:spcAft>
          <a:spcPts val="300"/>
        </a:spcAft>
        <a:buFont typeface="Arial" pitchFamily="34" charset="0"/>
        <a:buChar char="•"/>
        <a:defRPr sz="1200" kern="1200" baseline="0">
          <a:solidFill>
            <a:srgbClr val="5F5F5F"/>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hyperlink" Target="http://www.st.com/content/st_com/en/products/evaluation-tools/product-evaluation-tools/mems-motion-sensor-eval-boards/steval-mki105v1.html" TargetMode="External"/><Relationship Id="rId2" Type="http://schemas.openxmlformats.org/officeDocument/2006/relationships/hyperlink" Target="https://github.com/Montanari9/LIS2DH-LIS3DH_tool" TargetMode="External"/><Relationship Id="rId1" Type="http://schemas.openxmlformats.org/officeDocument/2006/relationships/slideLayout" Target="../slideLayouts/slideLayout2.xml"/><Relationship Id="rId4" Type="http://schemas.openxmlformats.org/officeDocument/2006/relationships/hyperlink" Target="http://www.st.com/content/st_com/en/products/embedded-software/mems-and-sensors-software/drivers-for-mems/stsw-mems006.html"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www.st.com/web/en/catalog/tools/PF258009" TargetMode="External"/><Relationship Id="rId2" Type="http://schemas.openxmlformats.org/officeDocument/2006/relationships/hyperlink" Target="http://cosmicsoftware.com/download_stm8_free.php" TargetMode="External"/><Relationship Id="rId1" Type="http://schemas.openxmlformats.org/officeDocument/2006/relationships/slideLayout" Target="../slideLayouts/slideLayout2.xml"/><Relationship Id="rId4" Type="http://schemas.openxmlformats.org/officeDocument/2006/relationships/hyperlink" Target="http://www.st.com/web/en/catalog/tools/PF210567"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hemeOverride" Target="../theme/themeOverride13.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hemeOverride" Target="../theme/themeOverride14.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hemeOverride" Target="../theme/themeOverride15.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hemeOverride" Target="../theme/themeOverride18.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9.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s://github.com/Montanari9/16_LIS3DH_STM8S"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t-BR" dirty="0"/>
              <a:t>STM8S </a:t>
            </a:r>
            <a:r>
              <a:rPr lang="pt-BR" dirty="0" smtClean="0"/>
              <a:t>Training + LIS3DH </a:t>
            </a:r>
            <a:endParaRPr lang="en-US" dirty="0"/>
          </a:p>
        </p:txBody>
      </p:sp>
      <p:pic>
        <p:nvPicPr>
          <p:cNvPr id="3" name="Picture 2"/>
          <p:cNvPicPr>
            <a:picLocks noChangeAspect="1"/>
          </p:cNvPicPr>
          <p:nvPr/>
        </p:nvPicPr>
        <p:blipFill>
          <a:blip r:embed="rId3"/>
          <a:stretch>
            <a:fillRect/>
          </a:stretch>
        </p:blipFill>
        <p:spPr>
          <a:xfrm>
            <a:off x="7616328" y="5562600"/>
            <a:ext cx="1524000" cy="1295400"/>
          </a:xfrm>
          <a:prstGeom prst="rect">
            <a:avLst/>
          </a:prstGeom>
        </p:spPr>
      </p:pic>
    </p:spTree>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Where can I find the library and SW?</a:t>
            </a:r>
            <a:endParaRPr lang="pt-BR" dirty="0"/>
          </a:p>
        </p:txBody>
      </p:sp>
      <p:sp>
        <p:nvSpPr>
          <p:cNvPr id="3" name="Content Placeholder 2"/>
          <p:cNvSpPr>
            <a:spLocks noGrp="1"/>
          </p:cNvSpPr>
          <p:nvPr>
            <p:ph idx="1"/>
          </p:nvPr>
        </p:nvSpPr>
        <p:spPr>
          <a:xfrm>
            <a:off x="457200" y="1277496"/>
            <a:ext cx="8229600" cy="4139595"/>
          </a:xfrm>
        </p:spPr>
        <p:txBody>
          <a:bodyPr/>
          <a:lstStyle/>
          <a:p>
            <a:r>
              <a:rPr lang="pt-BR" dirty="0" smtClean="0"/>
              <a:t>The </a:t>
            </a:r>
            <a:r>
              <a:rPr lang="pt-BR" dirty="0" smtClean="0"/>
              <a:t>evaluation board used is here</a:t>
            </a:r>
            <a:endParaRPr lang="pt-BR" dirty="0" smtClean="0"/>
          </a:p>
          <a:p>
            <a:pPr lvl="1"/>
            <a:endParaRPr lang="pt-BR" dirty="0" smtClean="0"/>
          </a:p>
          <a:p>
            <a:pPr lvl="1"/>
            <a:endParaRPr lang="pt-BR" dirty="0"/>
          </a:p>
          <a:p>
            <a:pPr lvl="1"/>
            <a:endParaRPr lang="pt-BR" dirty="0" smtClean="0"/>
          </a:p>
          <a:p>
            <a:r>
              <a:rPr lang="pt-BR" dirty="0" smtClean="0"/>
              <a:t>The </a:t>
            </a:r>
            <a:r>
              <a:rPr lang="pt-BR" dirty="0" smtClean="0"/>
              <a:t>generic driver that we’ll adapt is here</a:t>
            </a:r>
            <a:endParaRPr lang="pt-BR" dirty="0" smtClean="0"/>
          </a:p>
          <a:p>
            <a:endParaRPr lang="pt-BR" dirty="0"/>
          </a:p>
          <a:p>
            <a:endParaRPr lang="pt-BR" dirty="0" smtClean="0"/>
          </a:p>
          <a:p>
            <a:r>
              <a:rPr lang="pt-BR" dirty="0" smtClean="0"/>
              <a:t>We also have a tool to help in the configuration for LIS3DH, available </a:t>
            </a:r>
            <a:r>
              <a:rPr lang="pt-BR" dirty="0" smtClean="0">
                <a:hlinkClick r:id="rId2"/>
              </a:rPr>
              <a:t>here</a:t>
            </a:r>
            <a:endParaRPr lang="pt-BR" dirty="0" smtClean="0"/>
          </a:p>
        </p:txBody>
      </p:sp>
      <p:graphicFrame>
        <p:nvGraphicFramePr>
          <p:cNvPr id="6" name="Table 5"/>
          <p:cNvGraphicFramePr>
            <a:graphicFrameLocks noGrp="1"/>
          </p:cNvGraphicFramePr>
          <p:nvPr>
            <p:extLst>
              <p:ext uri="{D42A27DB-BD31-4B8C-83A1-F6EECF244321}">
                <p14:modId xmlns:p14="http://schemas.microsoft.com/office/powerpoint/2010/main" val="2873301274"/>
              </p:ext>
            </p:extLst>
          </p:nvPr>
        </p:nvGraphicFramePr>
        <p:xfrm>
          <a:off x="685800" y="1860067"/>
          <a:ext cx="6436262" cy="722117"/>
        </p:xfrm>
        <a:graphic>
          <a:graphicData uri="http://schemas.openxmlformats.org/drawingml/2006/table">
            <a:tbl>
              <a:tblPr/>
              <a:tblGrid>
                <a:gridCol w="1828800"/>
                <a:gridCol w="4607462"/>
              </a:tblGrid>
              <a:tr h="722117">
                <a:tc>
                  <a:txBody>
                    <a:bodyPr/>
                    <a:lstStyle/>
                    <a:p>
                      <a:pPr algn="l"/>
                      <a:r>
                        <a:rPr lang="pt-BR" sz="1800" u="none" strike="noStrike" dirty="0">
                          <a:solidFill>
                            <a:srgbClr val="39A9DC"/>
                          </a:solidFill>
                          <a:effectLst/>
                          <a:latin typeface="Arial" panose="020B0604020202020204" pitchFamily="34" charset="0"/>
                          <a:hlinkClick r:id="rId3"/>
                        </a:rPr>
                        <a:t>STEVAL-MKI105V1</a:t>
                      </a:r>
                      <a:endParaRPr lang="pt-BR" sz="1800" dirty="0">
                        <a:solidFill>
                          <a:srgbClr val="002052"/>
                        </a:solidFill>
                        <a:effectLst/>
                        <a:latin typeface="Arial" panose="020B0604020202020204" pitchFamily="34" charset="0"/>
                      </a:endParaRPr>
                    </a:p>
                  </a:txBody>
                  <a:tcPr marL="70519" marR="70519" marT="56415" marB="5641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c>
                  <a:txBody>
                    <a:bodyPr/>
                    <a:lstStyle/>
                    <a:p>
                      <a:pPr marL="0" algn="l" defTabSz="914400" rtl="0" eaLnBrk="1" latinLnBrk="0" hangingPunct="1"/>
                      <a:r>
                        <a:rPr lang="pt-BR" sz="1800" b="0" i="0" kern="1200" dirty="0">
                          <a:solidFill>
                            <a:srgbClr val="828283"/>
                          </a:solidFill>
                          <a:effectLst/>
                          <a:latin typeface="Arial" panose="020B0604020202020204" pitchFamily="34" charset="0"/>
                          <a:ea typeface="+mn-ea"/>
                          <a:cs typeface="+mn-cs"/>
                        </a:rPr>
                        <a:t>LIS3DH adapter board for standard DIL 24 socket</a:t>
                      </a:r>
                    </a:p>
                  </a:txBody>
                  <a:tcPr marL="70519" marR="70519" marT="56415" marB="5641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FFFFF"/>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870420389"/>
              </p:ext>
            </p:extLst>
          </p:nvPr>
        </p:nvGraphicFramePr>
        <p:xfrm>
          <a:off x="685800" y="3638579"/>
          <a:ext cx="6048718" cy="722117"/>
        </p:xfrm>
        <a:graphic>
          <a:graphicData uri="http://schemas.openxmlformats.org/drawingml/2006/table">
            <a:tbl>
              <a:tblPr/>
              <a:tblGrid>
                <a:gridCol w="1828800"/>
                <a:gridCol w="4219918"/>
              </a:tblGrid>
              <a:tr h="722117">
                <a:tc>
                  <a:txBody>
                    <a:bodyPr/>
                    <a:lstStyle/>
                    <a:p>
                      <a:pPr algn="l"/>
                      <a:r>
                        <a:rPr lang="pt-BR" sz="1800" u="none" strike="noStrike" dirty="0">
                          <a:solidFill>
                            <a:srgbClr val="39A9DC"/>
                          </a:solidFill>
                          <a:effectLst/>
                          <a:latin typeface="Arial" panose="020B0604020202020204" pitchFamily="34" charset="0"/>
                          <a:hlinkClick r:id="rId4"/>
                        </a:rPr>
                        <a:t>STSW-MEMS006</a:t>
                      </a:r>
                      <a:endParaRPr lang="pt-BR" sz="1800" dirty="0">
                        <a:solidFill>
                          <a:srgbClr val="002052"/>
                        </a:solidFill>
                        <a:effectLst/>
                        <a:latin typeface="Arial" panose="020B0604020202020204" pitchFamily="34" charset="0"/>
                      </a:endParaRPr>
                    </a:p>
                  </a:txBody>
                  <a:tcPr marL="70519" marR="70519" marT="56415" marB="5641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9F9F9"/>
                    </a:solidFill>
                  </a:tcPr>
                </a:tc>
                <a:tc>
                  <a:txBody>
                    <a:bodyPr/>
                    <a:lstStyle/>
                    <a:p>
                      <a:pPr marL="0" algn="l" defTabSz="914400" rtl="0" eaLnBrk="1" latinLnBrk="0" hangingPunct="1"/>
                      <a:r>
                        <a:rPr lang="pt-BR" sz="1800" b="0" i="0" kern="1200" dirty="0">
                          <a:solidFill>
                            <a:srgbClr val="828283"/>
                          </a:solidFill>
                          <a:effectLst/>
                          <a:latin typeface="Arial" panose="020B0604020202020204" pitchFamily="34" charset="0"/>
                          <a:ea typeface="+mn-ea"/>
                          <a:cs typeface="+mn-cs"/>
                        </a:rPr>
                        <a:t>Platform-independent device driver for LIS3DH</a:t>
                      </a:r>
                    </a:p>
                  </a:txBody>
                  <a:tcPr marL="70519" marR="70519" marT="56415" marB="5641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FDFDF"/>
                      </a:solidFill>
                      <a:prstDash val="solid"/>
                      <a:round/>
                      <a:headEnd type="none" w="med" len="med"/>
                      <a:tailEnd type="none" w="med" len="med"/>
                    </a:lnB>
                    <a:solidFill>
                      <a:srgbClr val="F9F9F9"/>
                    </a:solidFill>
                  </a:tcPr>
                </a:tc>
              </a:tr>
            </a:tbl>
          </a:graphicData>
        </a:graphic>
      </p:graphicFrame>
    </p:spTree>
    <p:extLst>
      <p:ext uri="{BB962C8B-B14F-4D97-AF65-F5344CB8AC3E}">
        <p14:creationId xmlns:p14="http://schemas.microsoft.com/office/powerpoint/2010/main" val="1189167918"/>
      </p:ext>
    </p:extLst>
  </p:cSld>
  <p:clrMapOvr>
    <a:masterClrMapping/>
  </p:clrMapOvr>
  <p:transition spd="slow">
    <p:wipe dir="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Debug look </a:t>
            </a:r>
            <a:r>
              <a:rPr lang="pt-BR" dirty="0" smtClean="0">
                <a:sym typeface="Wingdings" panose="05000000000000000000" pitchFamily="2" charset="2"/>
              </a:rPr>
              <a:t></a:t>
            </a:r>
            <a:endParaRPr lang="pt-BR" dirty="0"/>
          </a:p>
        </p:txBody>
      </p:sp>
      <p:sp>
        <p:nvSpPr>
          <p:cNvPr id="3" name="Content Placeholder 2"/>
          <p:cNvSpPr>
            <a:spLocks noGrp="1"/>
          </p:cNvSpPr>
          <p:nvPr>
            <p:ph idx="1"/>
          </p:nvPr>
        </p:nvSpPr>
        <p:spPr>
          <a:xfrm>
            <a:off x="457200" y="1277496"/>
            <a:ext cx="8229600" cy="400110"/>
          </a:xfrm>
        </p:spPr>
        <p:txBody>
          <a:bodyPr/>
          <a:lstStyle/>
          <a:p>
            <a:r>
              <a:rPr lang="pt-BR" dirty="0" smtClean="0"/>
              <a:t>Rotate the board and see the angle moving </a:t>
            </a:r>
            <a:endParaRPr lang="pt-BR" dirty="0"/>
          </a:p>
        </p:txBody>
      </p:sp>
      <p:pic>
        <p:nvPicPr>
          <p:cNvPr id="5" name="Picture 4"/>
          <p:cNvPicPr>
            <a:picLocks noChangeAspect="1"/>
          </p:cNvPicPr>
          <p:nvPr/>
        </p:nvPicPr>
        <p:blipFill>
          <a:blip r:embed="rId2"/>
          <a:stretch>
            <a:fillRect/>
          </a:stretch>
        </p:blipFill>
        <p:spPr>
          <a:xfrm>
            <a:off x="762000" y="1905000"/>
            <a:ext cx="7620000" cy="4095750"/>
          </a:xfrm>
          <a:prstGeom prst="rect">
            <a:avLst/>
          </a:prstGeom>
        </p:spPr>
      </p:pic>
      <p:pic>
        <p:nvPicPr>
          <p:cNvPr id="6" name="Picture 5"/>
          <p:cNvPicPr>
            <a:picLocks noChangeAspect="1"/>
          </p:cNvPicPr>
          <p:nvPr/>
        </p:nvPicPr>
        <p:blipFill>
          <a:blip r:embed="rId3"/>
          <a:stretch>
            <a:fillRect/>
          </a:stretch>
        </p:blipFill>
        <p:spPr>
          <a:xfrm>
            <a:off x="390419" y="2895600"/>
            <a:ext cx="8208802" cy="1243012"/>
          </a:xfrm>
          <a:prstGeom prst="rect">
            <a:avLst/>
          </a:prstGeom>
        </p:spPr>
      </p:pic>
      <p:sp>
        <p:nvSpPr>
          <p:cNvPr id="8" name="Down Arrow 7"/>
          <p:cNvSpPr/>
          <p:nvPr/>
        </p:nvSpPr>
        <p:spPr>
          <a:xfrm rot="18834161">
            <a:off x="4038307" y="3291059"/>
            <a:ext cx="458180" cy="8286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4775488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2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en-US" dirty="0" smtClean="0"/>
              <a:t>Thank You</a:t>
            </a:r>
            <a:endParaRPr lang="en-US" dirty="0"/>
          </a:p>
        </p:txBody>
      </p:sp>
      <p:sp>
        <p:nvSpPr>
          <p:cNvPr id="3" name="Slide Number Placeholder 2"/>
          <p:cNvSpPr>
            <a:spLocks noGrp="1"/>
          </p:cNvSpPr>
          <p:nvPr>
            <p:ph type="sldNum" sz="quarter" idx="4294967295"/>
          </p:nvPr>
        </p:nvSpPr>
        <p:spPr>
          <a:xfrm>
            <a:off x="8618538" y="677863"/>
            <a:ext cx="544512" cy="198437"/>
          </a:xfrm>
          <a:prstGeom prst="rect">
            <a:avLst/>
          </a:prstGeom>
        </p:spPr>
        <p:txBody>
          <a:bodyPr/>
          <a:lstStyle/>
          <a:p>
            <a:fld id="{5B31B9E4-8E4D-4C86-BFD7-412B282B373B}" type="slidenum">
              <a:rPr lang="en-US" smtClean="0"/>
              <a:t>101</a:t>
            </a:fld>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9891" y="1196752"/>
            <a:ext cx="7836386" cy="5012945"/>
          </a:xfrm>
          <a:prstGeom prst="rect">
            <a:avLst/>
          </a:prstGeom>
        </p:spPr>
      </p:pic>
    </p:spTree>
    <p:extLst>
      <p:ext uri="{BB962C8B-B14F-4D97-AF65-F5344CB8AC3E}">
        <p14:creationId xmlns:p14="http://schemas.microsoft.com/office/powerpoint/2010/main" val="1790858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t-BR" dirty="0"/>
              <a:t>STM8S Training + LIS3DH </a:t>
            </a:r>
            <a:endParaRPr lang="en-US" dirty="0"/>
          </a:p>
        </p:txBody>
      </p:sp>
      <p:sp>
        <p:nvSpPr>
          <p:cNvPr id="4" name="Subtitle 3"/>
          <p:cNvSpPr>
            <a:spLocks noGrp="1"/>
          </p:cNvSpPr>
          <p:nvPr>
            <p:ph type="subTitle" idx="1"/>
          </p:nvPr>
        </p:nvSpPr>
        <p:spPr/>
        <p:txBody>
          <a:bodyPr/>
          <a:lstStyle/>
          <a:p>
            <a:r>
              <a:rPr lang="pt-BR" dirty="0" smtClean="0"/>
              <a:t>Getting Started</a:t>
            </a:r>
            <a:endParaRPr lang="en-US" dirty="0" smtClean="0"/>
          </a:p>
          <a:p>
            <a:endParaRPr lang="en-US" dirty="0"/>
          </a:p>
        </p:txBody>
      </p:sp>
    </p:spTree>
    <p:extLst>
      <p:ext uri="{BB962C8B-B14F-4D97-AF65-F5344CB8AC3E}">
        <p14:creationId xmlns:p14="http://schemas.microsoft.com/office/powerpoint/2010/main" val="4143538052"/>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Where can I find the library and SW?</a:t>
            </a:r>
            <a:endParaRPr lang="pt-BR" dirty="0"/>
          </a:p>
        </p:txBody>
      </p:sp>
      <p:sp>
        <p:nvSpPr>
          <p:cNvPr id="3" name="Content Placeholder 2"/>
          <p:cNvSpPr>
            <a:spLocks noGrp="1"/>
          </p:cNvSpPr>
          <p:nvPr>
            <p:ph idx="1"/>
          </p:nvPr>
        </p:nvSpPr>
        <p:spPr>
          <a:xfrm>
            <a:off x="457200" y="1277496"/>
            <a:ext cx="8229600" cy="3831818"/>
          </a:xfrm>
        </p:spPr>
        <p:txBody>
          <a:bodyPr/>
          <a:lstStyle/>
          <a:p>
            <a:r>
              <a:rPr lang="pt-BR" dirty="0" smtClean="0"/>
              <a:t>The library is available here</a:t>
            </a:r>
          </a:p>
          <a:p>
            <a:pPr lvl="1"/>
            <a:endParaRPr lang="pt-BR" dirty="0" smtClean="0"/>
          </a:p>
          <a:p>
            <a:pPr lvl="1"/>
            <a:endParaRPr lang="pt-BR" dirty="0"/>
          </a:p>
          <a:p>
            <a:pPr lvl="1"/>
            <a:endParaRPr lang="pt-BR" dirty="0" smtClean="0"/>
          </a:p>
          <a:p>
            <a:r>
              <a:rPr lang="pt-BR" dirty="0" smtClean="0"/>
              <a:t>The STVD (our IDE!) is available here</a:t>
            </a:r>
          </a:p>
          <a:p>
            <a:endParaRPr lang="pt-BR" dirty="0"/>
          </a:p>
          <a:p>
            <a:r>
              <a:rPr lang="pt-BR" dirty="0" smtClean="0"/>
              <a:t>The compiler is a 3rd part and has no limitation and it’s free!!</a:t>
            </a:r>
          </a:p>
          <a:p>
            <a:r>
              <a:rPr lang="pt-BR" dirty="0">
                <a:hlinkClick r:id="rId2"/>
              </a:rPr>
              <a:t>http://</a:t>
            </a:r>
            <a:r>
              <a:rPr lang="pt-BR" dirty="0" smtClean="0">
                <a:hlinkClick r:id="rId2"/>
              </a:rPr>
              <a:t>cosmicsoftware.com/download_stm8_free.php</a:t>
            </a:r>
            <a:r>
              <a:rPr lang="pt-BR" dirty="0" smtClean="0"/>
              <a:t> </a:t>
            </a:r>
            <a:endParaRPr lang="pt-BR" dirty="0"/>
          </a:p>
        </p:txBody>
      </p:sp>
      <p:graphicFrame>
        <p:nvGraphicFramePr>
          <p:cNvPr id="4" name="Table 3"/>
          <p:cNvGraphicFramePr>
            <a:graphicFrameLocks noGrp="1"/>
          </p:cNvGraphicFramePr>
          <p:nvPr>
            <p:extLst>
              <p:ext uri="{D42A27DB-BD31-4B8C-83A1-F6EECF244321}">
                <p14:modId xmlns:p14="http://schemas.microsoft.com/office/powerpoint/2010/main" val="4287149763"/>
              </p:ext>
            </p:extLst>
          </p:nvPr>
        </p:nvGraphicFramePr>
        <p:xfrm>
          <a:off x="457200" y="1828800"/>
          <a:ext cx="8153400" cy="624840"/>
        </p:xfrm>
        <a:graphic>
          <a:graphicData uri="http://schemas.openxmlformats.org/drawingml/2006/table">
            <a:tbl>
              <a:tblPr/>
              <a:tblGrid>
                <a:gridCol w="1700227"/>
                <a:gridCol w="6453173"/>
              </a:tblGrid>
              <a:tr h="0">
                <a:tc>
                  <a:txBody>
                    <a:bodyPr/>
                    <a:lstStyle/>
                    <a:p>
                      <a:r>
                        <a:rPr lang="pt-BR" b="0" i="0" u="none" strike="noStrike">
                          <a:solidFill>
                            <a:srgbClr val="39A9DC"/>
                          </a:solidFill>
                          <a:effectLst/>
                          <a:latin typeface="Arial" panose="020B0604020202020204" pitchFamily="34" charset="0"/>
                          <a:hlinkClick r:id="rId3"/>
                        </a:rPr>
                        <a:t>STSW-STM8069</a:t>
                      </a:r>
                      <a:endParaRPr lang="pt-BR">
                        <a:effectLst/>
                      </a:endParaRPr>
                    </a:p>
                  </a:txBody>
                  <a:tcPr marL="274320" marT="38100" marB="38100" anchor="ctr">
                    <a:lnL>
                      <a:noFill/>
                    </a:lnL>
                    <a:lnR>
                      <a:noFill/>
                    </a:lnR>
                    <a:lnT>
                      <a:noFill/>
                    </a:lnT>
                    <a:lnB w="7620" cap="flat" cmpd="sng" algn="ctr">
                      <a:solidFill>
                        <a:srgbClr val="BCBDC0"/>
                      </a:solidFill>
                      <a:prstDash val="solid"/>
                      <a:round/>
                      <a:headEnd type="none" w="med" len="med"/>
                      <a:tailEnd type="none" w="med" len="med"/>
                    </a:lnB>
                    <a:solidFill>
                      <a:srgbClr val="FFFFFF"/>
                    </a:solidFill>
                  </a:tcPr>
                </a:tc>
                <a:tc>
                  <a:txBody>
                    <a:bodyPr/>
                    <a:lstStyle/>
                    <a:p>
                      <a:r>
                        <a:rPr lang="pt-BR" b="0" i="0" dirty="0">
                          <a:solidFill>
                            <a:srgbClr val="828283"/>
                          </a:solidFill>
                          <a:effectLst/>
                          <a:latin typeface="Arial" panose="020B0604020202020204" pitchFamily="34" charset="0"/>
                        </a:rPr>
                        <a:t>STM8S/A Standard peripheral library</a:t>
                      </a:r>
                      <a:endParaRPr lang="pt-BR" dirty="0">
                        <a:effectLst/>
                      </a:endParaRPr>
                    </a:p>
                  </a:txBody>
                  <a:tcPr marL="274320" marT="38100" marB="38100" anchor="ctr">
                    <a:lnL>
                      <a:noFill/>
                    </a:lnL>
                    <a:lnR>
                      <a:noFill/>
                    </a:lnR>
                    <a:lnT>
                      <a:noFill/>
                    </a:lnT>
                    <a:lnB w="7620" cap="flat" cmpd="sng" algn="ctr">
                      <a:solidFill>
                        <a:srgbClr val="BCBDC0"/>
                      </a:solidFill>
                      <a:prstDash val="solid"/>
                      <a:round/>
                      <a:headEnd type="none" w="med" len="med"/>
                      <a:tailEnd type="none" w="med" len="med"/>
                    </a:lnB>
                    <a:solidFill>
                      <a:srgbClr val="FFFFFF"/>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736366240"/>
              </p:ext>
            </p:extLst>
          </p:nvPr>
        </p:nvGraphicFramePr>
        <p:xfrm>
          <a:off x="491924" y="3352800"/>
          <a:ext cx="8040516" cy="624840"/>
        </p:xfrm>
        <a:graphic>
          <a:graphicData uri="http://schemas.openxmlformats.org/drawingml/2006/table">
            <a:tbl>
              <a:tblPr/>
              <a:tblGrid>
                <a:gridCol w="1794056"/>
                <a:gridCol w="6246460"/>
              </a:tblGrid>
              <a:tr h="0">
                <a:tc>
                  <a:txBody>
                    <a:bodyPr/>
                    <a:lstStyle/>
                    <a:p>
                      <a:r>
                        <a:rPr lang="pt-BR" b="0" i="0" u="none" strike="noStrike">
                          <a:solidFill>
                            <a:srgbClr val="39A9DC"/>
                          </a:solidFill>
                          <a:effectLst/>
                          <a:latin typeface="Arial" panose="020B0604020202020204" pitchFamily="34" charset="0"/>
                          <a:hlinkClick r:id="rId4"/>
                        </a:rPr>
                        <a:t>STVD</a:t>
                      </a:r>
                      <a:endParaRPr lang="pt-BR">
                        <a:effectLst/>
                      </a:endParaRPr>
                    </a:p>
                  </a:txBody>
                  <a:tcPr marL="274320" marT="38100" marB="38100" anchor="ctr">
                    <a:lnL>
                      <a:noFill/>
                    </a:lnL>
                    <a:lnR>
                      <a:noFill/>
                    </a:lnR>
                    <a:lnT>
                      <a:noFill/>
                    </a:lnT>
                    <a:lnB w="7620" cap="flat" cmpd="sng" algn="ctr">
                      <a:solidFill>
                        <a:srgbClr val="BCBDC0"/>
                      </a:solidFill>
                      <a:prstDash val="solid"/>
                      <a:round/>
                      <a:headEnd type="none" w="med" len="med"/>
                      <a:tailEnd type="none" w="med" len="med"/>
                    </a:lnB>
                    <a:solidFill>
                      <a:srgbClr val="FFFFFF"/>
                    </a:solidFill>
                  </a:tcPr>
                </a:tc>
                <a:tc>
                  <a:txBody>
                    <a:bodyPr/>
                    <a:lstStyle/>
                    <a:p>
                      <a:r>
                        <a:rPr lang="en-US" b="0" i="0" dirty="0">
                          <a:solidFill>
                            <a:srgbClr val="828283"/>
                          </a:solidFill>
                          <a:effectLst/>
                          <a:latin typeface="Arial" panose="020B0604020202020204" pitchFamily="34" charset="0"/>
                        </a:rPr>
                        <a:t>ST Visual develop IDE for developing ST7 and STM8 applications</a:t>
                      </a:r>
                      <a:endParaRPr lang="en-US" dirty="0">
                        <a:effectLst/>
                      </a:endParaRPr>
                    </a:p>
                  </a:txBody>
                  <a:tcPr marL="274320" marT="38100" marB="38100" anchor="ctr">
                    <a:lnL>
                      <a:noFill/>
                    </a:lnL>
                    <a:lnR>
                      <a:noFill/>
                    </a:lnR>
                    <a:lnT>
                      <a:noFill/>
                    </a:lnT>
                    <a:lnB w="7620" cap="flat" cmpd="sng" algn="ctr">
                      <a:solidFill>
                        <a:srgbClr val="BCBDC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267179785"/>
      </p:ext>
    </p:extLst>
  </p:cSld>
  <p:clrMapOvr>
    <a:masterClrMapping/>
  </p:clrMapOvr>
  <p:transition spd="slow">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Library’s Supported Features</a:t>
            </a:r>
            <a:endParaRPr lang="pt-BR" dirty="0"/>
          </a:p>
        </p:txBody>
      </p:sp>
      <p:pic>
        <p:nvPicPr>
          <p:cNvPr id="5" name="Picture 4"/>
          <p:cNvPicPr>
            <a:picLocks noChangeAspect="1"/>
          </p:cNvPicPr>
          <p:nvPr/>
        </p:nvPicPr>
        <p:blipFill>
          <a:blip r:embed="rId2"/>
          <a:stretch>
            <a:fillRect/>
          </a:stretch>
        </p:blipFill>
        <p:spPr>
          <a:xfrm>
            <a:off x="457200" y="4676649"/>
            <a:ext cx="8686800" cy="1571751"/>
          </a:xfrm>
          <a:prstGeom prst="rect">
            <a:avLst/>
          </a:prstGeom>
        </p:spPr>
      </p:pic>
      <p:pic>
        <p:nvPicPr>
          <p:cNvPr id="7" name="Content Placeholder 6"/>
          <p:cNvPicPr>
            <a:picLocks noGrp="1" noChangeAspect="1"/>
          </p:cNvPicPr>
          <p:nvPr>
            <p:ph idx="1"/>
          </p:nvPr>
        </p:nvPicPr>
        <p:blipFill>
          <a:blip r:embed="rId3"/>
          <a:stretch>
            <a:fillRect/>
          </a:stretch>
        </p:blipFill>
        <p:spPr>
          <a:xfrm>
            <a:off x="457200" y="1377924"/>
            <a:ext cx="8229600" cy="3346476"/>
          </a:xfrm>
          <a:prstGeom prst="rect">
            <a:avLst/>
          </a:prstGeom>
        </p:spPr>
      </p:pic>
    </p:spTree>
    <p:extLst>
      <p:ext uri="{BB962C8B-B14F-4D97-AF65-F5344CB8AC3E}">
        <p14:creationId xmlns:p14="http://schemas.microsoft.com/office/powerpoint/2010/main" val="647720347"/>
      </p:ext>
    </p:extLst>
  </p:cSld>
  <p:clrMapOvr>
    <a:masterClrMapping/>
  </p:clrMapOvr>
  <p:transition spd="slow">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File Structure</a:t>
            </a:r>
            <a:endParaRPr lang="en-US" dirty="0"/>
          </a:p>
        </p:txBody>
      </p:sp>
      <p:pic>
        <p:nvPicPr>
          <p:cNvPr id="7" name="Content Placeholder 6"/>
          <p:cNvPicPr>
            <a:picLocks noGrp="1" noChangeAspect="1"/>
          </p:cNvPicPr>
          <p:nvPr>
            <p:ph idx="1"/>
          </p:nvPr>
        </p:nvPicPr>
        <p:blipFill>
          <a:blip r:embed="rId3"/>
          <a:stretch>
            <a:fillRect/>
          </a:stretch>
        </p:blipFill>
        <p:spPr>
          <a:xfrm>
            <a:off x="1066800" y="664686"/>
            <a:ext cx="2148412" cy="5893505"/>
          </a:xfrm>
          <a:prstGeom prst="rect">
            <a:avLst/>
          </a:prstGeom>
        </p:spPr>
      </p:pic>
    </p:spTree>
  </p:cSld>
  <p:clrMapOvr>
    <a:overrideClrMapping bg1="lt1" tx1="dk1" bg2="lt2" tx2="dk2" accent1="accent1" accent2="accent2" accent3="accent3" accent4="accent4" accent5="accent5" accent6="accent6" hlink="hlink" folHlink="folHlink"/>
  </p:clrMapOvr>
  <p:transition spd="slow">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Library’s </a:t>
            </a:r>
            <a:r>
              <a:rPr lang="pt-BR" dirty="0" smtClean="0"/>
              <a:t>Help/User Manual</a:t>
            </a:r>
            <a:endParaRPr lang="en-US" dirty="0"/>
          </a:p>
        </p:txBody>
      </p:sp>
      <p:pic>
        <p:nvPicPr>
          <p:cNvPr id="8" name="Content Placeholder 7"/>
          <p:cNvPicPr>
            <a:picLocks noGrp="1" noChangeAspect="1"/>
          </p:cNvPicPr>
          <p:nvPr>
            <p:ph idx="1"/>
          </p:nvPr>
        </p:nvPicPr>
        <p:blipFill>
          <a:blip r:embed="rId3"/>
          <a:stretch>
            <a:fillRect/>
          </a:stretch>
        </p:blipFill>
        <p:spPr>
          <a:xfrm>
            <a:off x="551094" y="1277938"/>
            <a:ext cx="8041812" cy="4679950"/>
          </a:xfrm>
          <a:prstGeom prst="rect">
            <a:avLst/>
          </a:prstGeom>
        </p:spPr>
      </p:pic>
    </p:spTree>
  </p:cSld>
  <p:clrMapOvr>
    <a:overrideClrMapping bg1="lt1" tx1="dk1" bg2="lt2" tx2="dk2" accent1="accent1" accent2="accent2" accent3="accent3" accent4="accent4" accent5="accent5" accent6="accent6" hlink="hlink" folHlink="folHlink"/>
  </p:clrMapOvr>
  <p:transition spd="slow">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Conventions 1/3 </a:t>
            </a:r>
            <a:r>
              <a:rPr lang="pt-BR" dirty="0" smtClean="0">
                <a:sym typeface="Wingdings" panose="05000000000000000000" pitchFamily="2" charset="2"/>
              </a:rPr>
              <a:t></a:t>
            </a:r>
            <a:endParaRPr lang="pt-BR" dirty="0"/>
          </a:p>
        </p:txBody>
      </p:sp>
      <p:pic>
        <p:nvPicPr>
          <p:cNvPr id="4" name="Content Placeholder 3"/>
          <p:cNvPicPr>
            <a:picLocks noGrp="1" noChangeAspect="1"/>
          </p:cNvPicPr>
          <p:nvPr>
            <p:ph idx="1"/>
          </p:nvPr>
        </p:nvPicPr>
        <p:blipFill>
          <a:blip r:embed="rId2"/>
          <a:stretch>
            <a:fillRect/>
          </a:stretch>
        </p:blipFill>
        <p:spPr>
          <a:xfrm>
            <a:off x="954136" y="1277938"/>
            <a:ext cx="7235727" cy="4679950"/>
          </a:xfrm>
          <a:prstGeom prst="rect">
            <a:avLst/>
          </a:prstGeom>
        </p:spPr>
      </p:pic>
    </p:spTree>
    <p:extLst>
      <p:ext uri="{BB962C8B-B14F-4D97-AF65-F5344CB8AC3E}">
        <p14:creationId xmlns:p14="http://schemas.microsoft.com/office/powerpoint/2010/main" val="2578023827"/>
      </p:ext>
    </p:extLst>
  </p:cSld>
  <p:clrMapOvr>
    <a:masterClrMapping/>
  </p:clrMapOvr>
  <p:transition spd="slow">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Conventions 2/3 </a:t>
            </a:r>
            <a:r>
              <a:rPr lang="pt-BR" dirty="0" smtClean="0">
                <a:sym typeface="Wingdings" panose="05000000000000000000" pitchFamily="2" charset="2"/>
              </a:rPr>
              <a:t></a:t>
            </a:r>
            <a:endParaRPr lang="pt-BR" dirty="0"/>
          </a:p>
        </p:txBody>
      </p:sp>
      <p:sp>
        <p:nvSpPr>
          <p:cNvPr id="6" name="Content Placeholder 5"/>
          <p:cNvSpPr>
            <a:spLocks noGrp="1"/>
          </p:cNvSpPr>
          <p:nvPr>
            <p:ph idx="1"/>
          </p:nvPr>
        </p:nvSpPr>
        <p:spPr>
          <a:xfrm>
            <a:off x="457200" y="1144280"/>
            <a:ext cx="8229600" cy="5339923"/>
          </a:xfrm>
        </p:spPr>
        <p:txBody>
          <a:bodyPr/>
          <a:lstStyle/>
          <a:p>
            <a:r>
              <a:rPr lang="pt-BR" dirty="0" smtClean="0"/>
              <a:t>The library uses the following naming patern:</a:t>
            </a:r>
          </a:p>
          <a:p>
            <a:pPr lvl="1"/>
            <a:r>
              <a:rPr lang="en-US" sz="1400" b="1" i="1" dirty="0"/>
              <a:t>PPP</a:t>
            </a:r>
            <a:r>
              <a:rPr lang="en-US" sz="1400" i="1" dirty="0"/>
              <a:t> </a:t>
            </a:r>
            <a:r>
              <a:rPr lang="en-US" sz="1400" dirty="0"/>
              <a:t>refers to any peripheral acronym, for example TIM2 and </a:t>
            </a:r>
            <a:r>
              <a:rPr lang="en-US" sz="1400" dirty="0" smtClean="0"/>
              <a:t>TIM3</a:t>
            </a:r>
          </a:p>
          <a:p>
            <a:pPr lvl="1"/>
            <a:r>
              <a:rPr lang="en-US" sz="1400" dirty="0"/>
              <a:t>System and source/header file names are preceded by the prefix ‘</a:t>
            </a:r>
            <a:r>
              <a:rPr lang="en-US" sz="1400" b="1" i="1" dirty="0"/>
              <a:t>stm8s_</a:t>
            </a:r>
            <a:r>
              <a:rPr lang="en-US" sz="1400" dirty="0"/>
              <a:t>’. </a:t>
            </a:r>
            <a:endParaRPr lang="en-US" sz="1400" dirty="0" smtClean="0"/>
          </a:p>
          <a:p>
            <a:pPr lvl="1"/>
            <a:r>
              <a:rPr lang="en-US" sz="1400" dirty="0" smtClean="0"/>
              <a:t>Names </a:t>
            </a:r>
            <a:r>
              <a:rPr lang="en-US" sz="1400" dirty="0"/>
              <a:t>of peripheral functions are preceded by the corresponding peripheral acronym in upper case followed by an </a:t>
            </a:r>
            <a:r>
              <a:rPr lang="en-US" sz="1400" dirty="0" smtClean="0"/>
              <a:t>underscore, for </a:t>
            </a:r>
            <a:r>
              <a:rPr lang="en-US" sz="1400" dirty="0"/>
              <a:t>example </a:t>
            </a:r>
            <a:r>
              <a:rPr lang="en-US" sz="1400" b="1" i="1" dirty="0" err="1"/>
              <a:t>SPI_SendData</a:t>
            </a:r>
            <a:r>
              <a:rPr lang="en-US" sz="1400" dirty="0"/>
              <a:t>. </a:t>
            </a:r>
            <a:endParaRPr lang="en-US" sz="1400" dirty="0" smtClean="0"/>
          </a:p>
          <a:p>
            <a:pPr lvl="1"/>
            <a:r>
              <a:rPr lang="en-US" sz="1400" dirty="0"/>
              <a:t>Functions used to initialize the PPP peripheral according to parameters specified in the header file are named </a:t>
            </a:r>
            <a:r>
              <a:rPr lang="en-US" sz="1400" b="1" i="1" dirty="0" err="1"/>
              <a:t>PPP_Init</a:t>
            </a:r>
            <a:r>
              <a:rPr lang="en-US" sz="1400" dirty="0"/>
              <a:t>, for example </a:t>
            </a:r>
            <a:r>
              <a:rPr lang="en-US" sz="1400" b="1" i="1" dirty="0" smtClean="0"/>
              <a:t>TIM2_Init</a:t>
            </a:r>
          </a:p>
          <a:p>
            <a:pPr lvl="1"/>
            <a:r>
              <a:rPr lang="en-US" sz="1400" dirty="0"/>
              <a:t>Functions used to reset the PPP peripheral registers to their default values are named </a:t>
            </a:r>
            <a:r>
              <a:rPr lang="en-US" sz="1400" b="1" i="1" dirty="0" err="1"/>
              <a:t>PPP_DeInit</a:t>
            </a:r>
            <a:r>
              <a:rPr lang="en-US" sz="1400" dirty="0"/>
              <a:t>, for example </a:t>
            </a:r>
            <a:r>
              <a:rPr lang="en-US" sz="1400" b="1" i="1" dirty="0" smtClean="0"/>
              <a:t>TIM2_DeInit</a:t>
            </a:r>
          </a:p>
          <a:p>
            <a:pPr lvl="1"/>
            <a:r>
              <a:rPr lang="en-US" sz="1400" dirty="0" smtClean="0"/>
              <a:t>Functions </a:t>
            </a:r>
            <a:r>
              <a:rPr lang="en-US" sz="1400" dirty="0"/>
              <a:t>used to enable or disable the specified PPP peripheral are named </a:t>
            </a:r>
            <a:r>
              <a:rPr lang="en-US" sz="1400" b="1" i="1" dirty="0" err="1"/>
              <a:t>PPP_Cmd</a:t>
            </a:r>
            <a:r>
              <a:rPr lang="en-US" sz="1400" dirty="0"/>
              <a:t>, for example</a:t>
            </a:r>
            <a:r>
              <a:rPr lang="en-US" sz="1400" b="1" i="1" dirty="0"/>
              <a:t> </a:t>
            </a:r>
            <a:r>
              <a:rPr lang="en-US" sz="1400" b="1" i="1" dirty="0" err="1" smtClean="0"/>
              <a:t>SPI_Cmd</a:t>
            </a:r>
            <a:endParaRPr lang="en-US" sz="1400" b="1" i="1" dirty="0" smtClean="0"/>
          </a:p>
          <a:p>
            <a:pPr lvl="1"/>
            <a:r>
              <a:rPr lang="en-US" sz="1400" dirty="0"/>
              <a:t>Functions used to enable or disable an interrupt source of the specified PPP peripheral are named </a:t>
            </a:r>
            <a:r>
              <a:rPr lang="en-US" sz="1400" b="1" i="1" dirty="0" err="1"/>
              <a:t>PPP_ITConfig</a:t>
            </a:r>
            <a:r>
              <a:rPr lang="en-US" sz="1400" dirty="0"/>
              <a:t>, for example </a:t>
            </a:r>
            <a:r>
              <a:rPr lang="en-US" sz="1400" b="1" i="1" dirty="0" err="1" smtClean="0"/>
              <a:t>SPI_ITConfig</a:t>
            </a:r>
            <a:endParaRPr lang="en-US" sz="1400" b="1" i="1" dirty="0" smtClean="0"/>
          </a:p>
          <a:p>
            <a:pPr lvl="1"/>
            <a:r>
              <a:rPr lang="en-US" sz="1400" dirty="0"/>
              <a:t>Functions used to check whether the specified PPP flag is set or reset are named </a:t>
            </a:r>
            <a:r>
              <a:rPr lang="en-US" sz="1400" b="1" i="1" dirty="0" err="1"/>
              <a:t>PPP_GetFlagStatus</a:t>
            </a:r>
            <a:r>
              <a:rPr lang="en-US" sz="1400" dirty="0"/>
              <a:t>, for example </a:t>
            </a:r>
            <a:r>
              <a:rPr lang="en-US" sz="1400" b="1" i="1" dirty="0" smtClean="0"/>
              <a:t>I2C_GetFlagStatus</a:t>
            </a:r>
          </a:p>
          <a:p>
            <a:pPr lvl="1"/>
            <a:r>
              <a:rPr lang="en-US" sz="1400" dirty="0"/>
              <a:t>Functions used to clear a PPP flag are named </a:t>
            </a:r>
            <a:r>
              <a:rPr lang="en-US" sz="1400" b="1" i="1" dirty="0" err="1"/>
              <a:t>PPP_ClearFlag</a:t>
            </a:r>
            <a:r>
              <a:rPr lang="en-US" sz="1400" dirty="0"/>
              <a:t>, for example </a:t>
            </a:r>
            <a:r>
              <a:rPr lang="en-US" sz="1400" b="1" i="1" dirty="0" smtClean="0"/>
              <a:t>I2C_ClearFlag</a:t>
            </a:r>
          </a:p>
          <a:p>
            <a:pPr lvl="1"/>
            <a:r>
              <a:rPr lang="en-US" sz="1400" dirty="0"/>
              <a:t>Functions used to check whether the specified PPP interrupt has occurred or not are named </a:t>
            </a:r>
            <a:r>
              <a:rPr lang="en-US" sz="1400" b="1" i="1" dirty="0" err="1"/>
              <a:t>PPP_GetITStatus</a:t>
            </a:r>
            <a:r>
              <a:rPr lang="en-US" sz="1400" dirty="0"/>
              <a:t>, for example</a:t>
            </a:r>
            <a:r>
              <a:rPr lang="en-US" sz="1400" b="1" i="1" dirty="0"/>
              <a:t> TIM2_GetITStatus</a:t>
            </a:r>
            <a:endParaRPr lang="en-US" sz="1400" b="1" i="1" dirty="0" smtClean="0"/>
          </a:p>
          <a:p>
            <a:pPr lvl="1"/>
            <a:r>
              <a:rPr lang="en-US" sz="1400" dirty="0"/>
              <a:t>Functions used to clear a PPP interrupt pending bit are named </a:t>
            </a:r>
            <a:r>
              <a:rPr lang="en-US" sz="1400" b="1" i="1" dirty="0" err="1"/>
              <a:t>PPP_ClearITPendingBit</a:t>
            </a:r>
            <a:r>
              <a:rPr lang="en-US" sz="1400" dirty="0"/>
              <a:t>, for example </a:t>
            </a:r>
            <a:r>
              <a:rPr lang="en-US" sz="1400" b="1" i="1" dirty="0"/>
              <a:t>TIM2_ClearITPendingBit</a:t>
            </a:r>
            <a:endParaRPr lang="pt-BR" sz="1400" dirty="0"/>
          </a:p>
        </p:txBody>
      </p:sp>
    </p:spTree>
    <p:extLst>
      <p:ext uri="{BB962C8B-B14F-4D97-AF65-F5344CB8AC3E}">
        <p14:creationId xmlns:p14="http://schemas.microsoft.com/office/powerpoint/2010/main" val="4238141867"/>
      </p:ext>
    </p:extLst>
  </p:cSld>
  <p:clrMapOvr>
    <a:masterClrMapping/>
  </p:clrMapOvr>
  <p:transition spd="slow">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Conventions 3/3 </a:t>
            </a:r>
            <a:r>
              <a:rPr lang="pt-BR" dirty="0" smtClean="0">
                <a:sym typeface="Wingdings" panose="05000000000000000000" pitchFamily="2" charset="2"/>
              </a:rPr>
              <a:t></a:t>
            </a:r>
            <a:endParaRPr lang="pt-BR" dirty="0"/>
          </a:p>
        </p:txBody>
      </p:sp>
      <p:sp>
        <p:nvSpPr>
          <p:cNvPr id="3" name="Content Placeholder 2"/>
          <p:cNvSpPr>
            <a:spLocks noGrp="1"/>
          </p:cNvSpPr>
          <p:nvPr>
            <p:ph idx="1"/>
          </p:nvPr>
        </p:nvSpPr>
        <p:spPr>
          <a:xfrm>
            <a:off x="457200" y="1277496"/>
            <a:ext cx="8229600" cy="400110"/>
          </a:xfrm>
        </p:spPr>
        <p:txBody>
          <a:bodyPr/>
          <a:lstStyle/>
          <a:p>
            <a:r>
              <a:rPr lang="pt-BR" dirty="0" smtClean="0"/>
              <a:t>Variable types:</a:t>
            </a:r>
            <a:endParaRPr lang="pt-BR" dirty="0"/>
          </a:p>
        </p:txBody>
      </p:sp>
      <p:sp>
        <p:nvSpPr>
          <p:cNvPr id="7" name="TextBox 6"/>
          <p:cNvSpPr txBox="1"/>
          <p:nvPr/>
        </p:nvSpPr>
        <p:spPr>
          <a:xfrm>
            <a:off x="609600" y="1677606"/>
            <a:ext cx="8077200" cy="4555093"/>
          </a:xfrm>
          <a:prstGeom prst="rect">
            <a:avLst/>
          </a:prstGeom>
          <a:noFill/>
        </p:spPr>
        <p:txBody>
          <a:bodyPr wrap="square" rtlCol="0">
            <a:spAutoFit/>
          </a:bodyPr>
          <a:lstStyle/>
          <a:p>
            <a:r>
              <a:rPr lang="pt-BR" sz="1000" dirty="0">
                <a:solidFill>
                  <a:schemeClr val="accent6">
                    <a:lumMod val="60000"/>
                    <a:lumOff val="40000"/>
                  </a:schemeClr>
                </a:solidFill>
              </a:rPr>
              <a:t>#define</a:t>
            </a:r>
            <a:r>
              <a:rPr lang="pt-BR" sz="1000" dirty="0"/>
              <a:t>     __I     </a:t>
            </a:r>
            <a:r>
              <a:rPr lang="pt-BR" sz="1000" dirty="0">
                <a:solidFill>
                  <a:schemeClr val="accent6">
                    <a:lumMod val="60000"/>
                    <a:lumOff val="40000"/>
                  </a:schemeClr>
                </a:solidFill>
              </a:rPr>
              <a:t>volatile</a:t>
            </a:r>
            <a:r>
              <a:rPr lang="pt-BR" sz="1000" dirty="0"/>
              <a:t> </a:t>
            </a:r>
            <a:r>
              <a:rPr lang="pt-BR" sz="1000" dirty="0">
                <a:solidFill>
                  <a:schemeClr val="accent6">
                    <a:lumMod val="60000"/>
                    <a:lumOff val="40000"/>
                  </a:schemeClr>
                </a:solidFill>
              </a:rPr>
              <a:t>const</a:t>
            </a:r>
            <a:r>
              <a:rPr lang="pt-BR" sz="1000" dirty="0"/>
              <a:t>   </a:t>
            </a:r>
            <a:r>
              <a:rPr lang="pt-BR" sz="1000" dirty="0">
                <a:solidFill>
                  <a:srgbClr val="00B050"/>
                </a:solidFill>
              </a:rPr>
              <a:t>/*!&lt; defines 'read only' permissions     */</a:t>
            </a:r>
          </a:p>
          <a:p>
            <a:r>
              <a:rPr lang="pt-BR" sz="1000" dirty="0">
                <a:solidFill>
                  <a:schemeClr val="accent6">
                    <a:lumMod val="60000"/>
                    <a:lumOff val="40000"/>
                  </a:schemeClr>
                </a:solidFill>
              </a:rPr>
              <a:t>#define     </a:t>
            </a:r>
            <a:r>
              <a:rPr lang="pt-BR" sz="1000" dirty="0"/>
              <a:t>__O     </a:t>
            </a:r>
            <a:r>
              <a:rPr lang="pt-BR" sz="1000" dirty="0">
                <a:solidFill>
                  <a:schemeClr val="accent6">
                    <a:lumMod val="60000"/>
                    <a:lumOff val="40000"/>
                  </a:schemeClr>
                </a:solidFill>
              </a:rPr>
              <a:t>volatile</a:t>
            </a:r>
            <a:r>
              <a:rPr lang="pt-BR" sz="1000" dirty="0"/>
              <a:t>         </a:t>
            </a:r>
            <a:r>
              <a:rPr lang="pt-BR" sz="1000" dirty="0">
                <a:solidFill>
                  <a:srgbClr val="00B050"/>
                </a:solidFill>
              </a:rPr>
              <a:t>/*!&lt; defines 'write only' permissions    */</a:t>
            </a:r>
          </a:p>
          <a:p>
            <a:r>
              <a:rPr lang="pt-BR" sz="1000" dirty="0">
                <a:solidFill>
                  <a:schemeClr val="accent6">
                    <a:lumMod val="60000"/>
                    <a:lumOff val="40000"/>
                  </a:schemeClr>
                </a:solidFill>
              </a:rPr>
              <a:t>#define     </a:t>
            </a:r>
            <a:r>
              <a:rPr lang="pt-BR" sz="1000" dirty="0"/>
              <a:t>__IO    </a:t>
            </a:r>
            <a:r>
              <a:rPr lang="pt-BR" sz="1000" dirty="0">
                <a:solidFill>
                  <a:schemeClr val="accent6">
                    <a:lumMod val="60000"/>
                    <a:lumOff val="40000"/>
                  </a:schemeClr>
                </a:solidFill>
              </a:rPr>
              <a:t>volatile</a:t>
            </a:r>
            <a:r>
              <a:rPr lang="pt-BR" sz="1000" dirty="0"/>
              <a:t>         </a:t>
            </a:r>
            <a:r>
              <a:rPr lang="pt-BR" sz="1000" dirty="0">
                <a:solidFill>
                  <a:srgbClr val="00B050"/>
                </a:solidFill>
              </a:rPr>
              <a:t>/*!&lt; defines 'read / write' permissions  */</a:t>
            </a:r>
          </a:p>
          <a:p>
            <a:endParaRPr lang="pt-BR" sz="1000" dirty="0"/>
          </a:p>
          <a:p>
            <a:r>
              <a:rPr lang="pt-BR" sz="1000" dirty="0">
                <a:solidFill>
                  <a:srgbClr val="00B050"/>
                </a:solidFill>
              </a:rPr>
              <a:t>/*!&lt; Signed integer types  */</a:t>
            </a:r>
          </a:p>
          <a:p>
            <a:r>
              <a:rPr lang="pt-BR" sz="1000" dirty="0">
                <a:solidFill>
                  <a:schemeClr val="accent6">
                    <a:lumMod val="60000"/>
                    <a:lumOff val="40000"/>
                  </a:schemeClr>
                </a:solidFill>
              </a:rPr>
              <a:t>typedef</a:t>
            </a:r>
            <a:r>
              <a:rPr lang="pt-BR" sz="1000" dirty="0"/>
              <a:t>   </a:t>
            </a:r>
            <a:r>
              <a:rPr lang="pt-BR" sz="1000" dirty="0">
                <a:solidFill>
                  <a:schemeClr val="accent6">
                    <a:lumMod val="60000"/>
                    <a:lumOff val="40000"/>
                  </a:schemeClr>
                </a:solidFill>
              </a:rPr>
              <a:t>signed</a:t>
            </a:r>
            <a:r>
              <a:rPr lang="pt-BR" sz="1000" dirty="0"/>
              <a:t> </a:t>
            </a:r>
            <a:r>
              <a:rPr lang="pt-BR" sz="1000" dirty="0">
                <a:solidFill>
                  <a:schemeClr val="accent6">
                    <a:lumMod val="60000"/>
                    <a:lumOff val="40000"/>
                  </a:schemeClr>
                </a:solidFill>
              </a:rPr>
              <a:t>char</a:t>
            </a:r>
            <a:r>
              <a:rPr lang="pt-BR" sz="1000" dirty="0"/>
              <a:t>     int8_t;</a:t>
            </a:r>
          </a:p>
          <a:p>
            <a:r>
              <a:rPr lang="pt-BR" sz="1000" dirty="0" smtClean="0">
                <a:solidFill>
                  <a:schemeClr val="accent6">
                    <a:lumMod val="60000"/>
                    <a:lumOff val="40000"/>
                  </a:schemeClr>
                </a:solidFill>
              </a:rPr>
              <a:t>typedef</a:t>
            </a:r>
            <a:r>
              <a:rPr lang="pt-BR" sz="1000" dirty="0" smtClean="0"/>
              <a:t>   </a:t>
            </a:r>
            <a:r>
              <a:rPr lang="pt-BR" sz="1000" dirty="0" smtClean="0">
                <a:solidFill>
                  <a:schemeClr val="accent6">
                    <a:lumMod val="60000"/>
                    <a:lumOff val="40000"/>
                  </a:schemeClr>
                </a:solidFill>
              </a:rPr>
              <a:t>signed</a:t>
            </a:r>
            <a:r>
              <a:rPr lang="pt-BR" sz="1000" dirty="0" smtClean="0"/>
              <a:t> </a:t>
            </a:r>
            <a:r>
              <a:rPr lang="pt-BR" sz="1000" dirty="0">
                <a:solidFill>
                  <a:schemeClr val="accent6">
                    <a:lumMod val="60000"/>
                    <a:lumOff val="40000"/>
                  </a:schemeClr>
                </a:solidFill>
              </a:rPr>
              <a:t>short</a:t>
            </a:r>
            <a:r>
              <a:rPr lang="pt-BR" sz="1000" dirty="0"/>
              <a:t>    int16_t;</a:t>
            </a:r>
          </a:p>
          <a:p>
            <a:r>
              <a:rPr lang="pt-BR" sz="1000" dirty="0" smtClean="0">
                <a:solidFill>
                  <a:schemeClr val="accent6">
                    <a:lumMod val="60000"/>
                    <a:lumOff val="40000"/>
                  </a:schemeClr>
                </a:solidFill>
              </a:rPr>
              <a:t>typedef</a:t>
            </a:r>
            <a:r>
              <a:rPr lang="pt-BR" sz="1000" dirty="0" smtClean="0"/>
              <a:t>   </a:t>
            </a:r>
            <a:r>
              <a:rPr lang="pt-BR" sz="1000" dirty="0">
                <a:solidFill>
                  <a:schemeClr val="accent6">
                    <a:lumMod val="60000"/>
                    <a:lumOff val="40000"/>
                  </a:schemeClr>
                </a:solidFill>
              </a:rPr>
              <a:t>signed</a:t>
            </a:r>
            <a:r>
              <a:rPr lang="pt-BR" sz="1000" dirty="0"/>
              <a:t> </a:t>
            </a:r>
            <a:r>
              <a:rPr lang="pt-BR" sz="1000" dirty="0">
                <a:solidFill>
                  <a:schemeClr val="accent6">
                    <a:lumMod val="60000"/>
                    <a:lumOff val="40000"/>
                  </a:schemeClr>
                </a:solidFill>
              </a:rPr>
              <a:t>long</a:t>
            </a:r>
            <a:r>
              <a:rPr lang="pt-BR" sz="1000" dirty="0"/>
              <a:t>     int32_t;</a:t>
            </a:r>
          </a:p>
          <a:p>
            <a:endParaRPr lang="pt-BR" sz="1000" dirty="0"/>
          </a:p>
          <a:p>
            <a:r>
              <a:rPr lang="pt-BR" sz="1000" dirty="0">
                <a:solidFill>
                  <a:srgbClr val="00B050"/>
                </a:solidFill>
              </a:rPr>
              <a:t>/*!&lt; Unsigned integer types  */</a:t>
            </a:r>
          </a:p>
          <a:p>
            <a:r>
              <a:rPr lang="pt-BR" sz="1000" dirty="0">
                <a:solidFill>
                  <a:schemeClr val="accent6">
                    <a:lumMod val="60000"/>
                    <a:lumOff val="40000"/>
                  </a:schemeClr>
                </a:solidFill>
              </a:rPr>
              <a:t>typedef</a:t>
            </a:r>
            <a:r>
              <a:rPr lang="pt-BR" sz="1000" dirty="0"/>
              <a:t> </a:t>
            </a:r>
            <a:r>
              <a:rPr lang="pt-BR" sz="1000" dirty="0">
                <a:solidFill>
                  <a:schemeClr val="accent6">
                    <a:lumMod val="60000"/>
                    <a:lumOff val="40000"/>
                  </a:schemeClr>
                </a:solidFill>
              </a:rPr>
              <a:t>unsigned</a:t>
            </a:r>
            <a:r>
              <a:rPr lang="pt-BR" sz="1000" dirty="0"/>
              <a:t> </a:t>
            </a:r>
            <a:r>
              <a:rPr lang="pt-BR" sz="1000" dirty="0">
                <a:solidFill>
                  <a:schemeClr val="accent6">
                    <a:lumMod val="60000"/>
                    <a:lumOff val="40000"/>
                  </a:schemeClr>
                </a:solidFill>
              </a:rPr>
              <a:t>char</a:t>
            </a:r>
            <a:r>
              <a:rPr lang="pt-BR" sz="1000" dirty="0"/>
              <a:t>     uint8_t;</a:t>
            </a:r>
          </a:p>
          <a:p>
            <a:r>
              <a:rPr lang="pt-BR" sz="1000" dirty="0">
                <a:solidFill>
                  <a:schemeClr val="accent6">
                    <a:lumMod val="60000"/>
                    <a:lumOff val="40000"/>
                  </a:schemeClr>
                </a:solidFill>
              </a:rPr>
              <a:t>typedef</a:t>
            </a:r>
            <a:r>
              <a:rPr lang="pt-BR" sz="1000" dirty="0"/>
              <a:t> </a:t>
            </a:r>
            <a:r>
              <a:rPr lang="pt-BR" sz="1000" dirty="0">
                <a:solidFill>
                  <a:schemeClr val="accent6">
                    <a:lumMod val="60000"/>
                    <a:lumOff val="40000"/>
                  </a:schemeClr>
                </a:solidFill>
              </a:rPr>
              <a:t>unsigned</a:t>
            </a:r>
            <a:r>
              <a:rPr lang="pt-BR" sz="1000" dirty="0"/>
              <a:t> </a:t>
            </a:r>
            <a:r>
              <a:rPr lang="pt-BR" sz="1000" dirty="0">
                <a:solidFill>
                  <a:schemeClr val="accent6">
                    <a:lumMod val="60000"/>
                    <a:lumOff val="40000"/>
                  </a:schemeClr>
                </a:solidFill>
              </a:rPr>
              <a:t>short</a:t>
            </a:r>
            <a:r>
              <a:rPr lang="pt-BR" sz="1000" dirty="0"/>
              <a:t>    uint16_t;</a:t>
            </a:r>
          </a:p>
          <a:p>
            <a:r>
              <a:rPr lang="pt-BR" sz="1000" dirty="0">
                <a:solidFill>
                  <a:schemeClr val="accent6">
                    <a:lumMod val="60000"/>
                    <a:lumOff val="40000"/>
                  </a:schemeClr>
                </a:solidFill>
              </a:rPr>
              <a:t>typedef</a:t>
            </a:r>
            <a:r>
              <a:rPr lang="pt-BR" sz="1000" dirty="0"/>
              <a:t> </a:t>
            </a:r>
            <a:r>
              <a:rPr lang="pt-BR" sz="1000" dirty="0">
                <a:solidFill>
                  <a:schemeClr val="accent6">
                    <a:lumMod val="60000"/>
                    <a:lumOff val="40000"/>
                  </a:schemeClr>
                </a:solidFill>
              </a:rPr>
              <a:t>unsigned</a:t>
            </a:r>
            <a:r>
              <a:rPr lang="pt-BR" sz="1000" dirty="0"/>
              <a:t> </a:t>
            </a:r>
            <a:r>
              <a:rPr lang="pt-BR" sz="1000" dirty="0">
                <a:solidFill>
                  <a:schemeClr val="accent6">
                    <a:lumMod val="60000"/>
                    <a:lumOff val="40000"/>
                  </a:schemeClr>
                </a:solidFill>
              </a:rPr>
              <a:t>long</a:t>
            </a:r>
            <a:r>
              <a:rPr lang="pt-BR" sz="1000" dirty="0"/>
              <a:t>     uint32_t;</a:t>
            </a:r>
          </a:p>
          <a:p>
            <a:endParaRPr lang="pt-BR" sz="1000" dirty="0"/>
          </a:p>
          <a:p>
            <a:r>
              <a:rPr lang="pt-BR" sz="1000" dirty="0">
                <a:solidFill>
                  <a:srgbClr val="00B050"/>
                </a:solidFill>
              </a:rPr>
              <a:t>/*!&lt; STM8 Standard Peripheral Library old types (maintained for legacy purpose) */</a:t>
            </a:r>
          </a:p>
          <a:p>
            <a:endParaRPr lang="pt-BR" sz="1000" dirty="0"/>
          </a:p>
          <a:p>
            <a:r>
              <a:rPr lang="pt-BR" sz="1000" dirty="0">
                <a:solidFill>
                  <a:schemeClr val="accent6">
                    <a:lumMod val="60000"/>
                    <a:lumOff val="40000"/>
                  </a:schemeClr>
                </a:solidFill>
              </a:rPr>
              <a:t>typedef</a:t>
            </a:r>
            <a:r>
              <a:rPr lang="pt-BR" sz="1000" dirty="0"/>
              <a:t> int32_t  s32;</a:t>
            </a:r>
          </a:p>
          <a:p>
            <a:r>
              <a:rPr lang="pt-BR" sz="1000" dirty="0">
                <a:solidFill>
                  <a:schemeClr val="accent6">
                    <a:lumMod val="60000"/>
                    <a:lumOff val="40000"/>
                  </a:schemeClr>
                </a:solidFill>
              </a:rPr>
              <a:t>typedef</a:t>
            </a:r>
            <a:r>
              <a:rPr lang="pt-BR" sz="1000" dirty="0"/>
              <a:t> int16_t s16;</a:t>
            </a:r>
          </a:p>
          <a:p>
            <a:r>
              <a:rPr lang="pt-BR" sz="1000" dirty="0">
                <a:solidFill>
                  <a:schemeClr val="accent6">
                    <a:lumMod val="60000"/>
                    <a:lumOff val="40000"/>
                  </a:schemeClr>
                </a:solidFill>
              </a:rPr>
              <a:t>typedef</a:t>
            </a:r>
            <a:r>
              <a:rPr lang="pt-BR" sz="1000" dirty="0"/>
              <a:t> int8_t  s8;</a:t>
            </a:r>
          </a:p>
          <a:p>
            <a:endParaRPr lang="pt-BR" sz="1000" dirty="0"/>
          </a:p>
          <a:p>
            <a:r>
              <a:rPr lang="pt-BR" sz="1000" dirty="0">
                <a:solidFill>
                  <a:schemeClr val="accent6">
                    <a:lumMod val="60000"/>
                    <a:lumOff val="40000"/>
                  </a:schemeClr>
                </a:solidFill>
              </a:rPr>
              <a:t>typedef</a:t>
            </a:r>
            <a:r>
              <a:rPr lang="pt-BR" sz="1000" dirty="0"/>
              <a:t> uint32_t  u32;</a:t>
            </a:r>
          </a:p>
          <a:p>
            <a:r>
              <a:rPr lang="pt-BR" sz="1000" dirty="0">
                <a:solidFill>
                  <a:schemeClr val="accent6">
                    <a:lumMod val="60000"/>
                    <a:lumOff val="40000"/>
                  </a:schemeClr>
                </a:solidFill>
              </a:rPr>
              <a:t>typedef</a:t>
            </a:r>
            <a:r>
              <a:rPr lang="pt-BR" sz="1000" dirty="0"/>
              <a:t> uint16_t u16;</a:t>
            </a:r>
          </a:p>
          <a:p>
            <a:r>
              <a:rPr lang="pt-BR" sz="1000" dirty="0">
                <a:solidFill>
                  <a:schemeClr val="accent6">
                    <a:lumMod val="60000"/>
                    <a:lumOff val="40000"/>
                  </a:schemeClr>
                </a:solidFill>
              </a:rPr>
              <a:t>typedef</a:t>
            </a:r>
            <a:r>
              <a:rPr lang="pt-BR" sz="1000" dirty="0"/>
              <a:t> uint8_t  u8;</a:t>
            </a:r>
          </a:p>
          <a:p>
            <a:endParaRPr lang="pt-BR" sz="1000" dirty="0"/>
          </a:p>
          <a:p>
            <a:r>
              <a:rPr lang="pt-BR" sz="1000" dirty="0">
                <a:solidFill>
                  <a:schemeClr val="accent6">
                    <a:lumMod val="60000"/>
                    <a:lumOff val="40000"/>
                  </a:schemeClr>
                </a:solidFill>
              </a:rPr>
              <a:t>typedef</a:t>
            </a:r>
            <a:r>
              <a:rPr lang="pt-BR" sz="1000" dirty="0"/>
              <a:t> </a:t>
            </a:r>
            <a:r>
              <a:rPr lang="pt-BR" sz="1000" dirty="0">
                <a:solidFill>
                  <a:schemeClr val="accent6">
                    <a:lumMod val="60000"/>
                    <a:lumOff val="40000"/>
                  </a:schemeClr>
                </a:solidFill>
              </a:rPr>
              <a:t>enum</a:t>
            </a:r>
            <a:r>
              <a:rPr lang="pt-BR" sz="1000" dirty="0"/>
              <a:t> {FALSE = 0, TRUE = !FALSE} bool;</a:t>
            </a:r>
          </a:p>
          <a:p>
            <a:endParaRPr lang="pt-BR" sz="1000" dirty="0"/>
          </a:p>
          <a:p>
            <a:r>
              <a:rPr lang="pt-BR" sz="1000" dirty="0">
                <a:solidFill>
                  <a:schemeClr val="accent6">
                    <a:lumMod val="60000"/>
                    <a:lumOff val="40000"/>
                  </a:schemeClr>
                </a:solidFill>
              </a:rPr>
              <a:t>typedef</a:t>
            </a:r>
            <a:r>
              <a:rPr lang="pt-BR" sz="1000" dirty="0"/>
              <a:t> </a:t>
            </a:r>
            <a:r>
              <a:rPr lang="pt-BR" sz="1000" dirty="0">
                <a:solidFill>
                  <a:schemeClr val="accent6">
                    <a:lumMod val="60000"/>
                    <a:lumOff val="40000"/>
                  </a:schemeClr>
                </a:solidFill>
              </a:rPr>
              <a:t>enum</a:t>
            </a:r>
            <a:r>
              <a:rPr lang="pt-BR" sz="1000" dirty="0"/>
              <a:t> {RESET = 0, SET = !RESET} FlagStatus, ITStatus, BitStatus, BitAction;</a:t>
            </a:r>
          </a:p>
          <a:p>
            <a:endParaRPr lang="pt-BR" sz="1000" dirty="0"/>
          </a:p>
          <a:p>
            <a:r>
              <a:rPr lang="pt-BR" sz="1000" dirty="0">
                <a:solidFill>
                  <a:schemeClr val="accent6">
                    <a:lumMod val="60000"/>
                    <a:lumOff val="40000"/>
                  </a:schemeClr>
                </a:solidFill>
              </a:rPr>
              <a:t>typedef</a:t>
            </a:r>
            <a:r>
              <a:rPr lang="pt-BR" sz="1000" dirty="0"/>
              <a:t> </a:t>
            </a:r>
            <a:r>
              <a:rPr lang="pt-BR" sz="1000" dirty="0">
                <a:solidFill>
                  <a:schemeClr val="accent6">
                    <a:lumMod val="60000"/>
                    <a:lumOff val="40000"/>
                  </a:schemeClr>
                </a:solidFill>
              </a:rPr>
              <a:t>enum</a:t>
            </a:r>
            <a:r>
              <a:rPr lang="pt-BR" sz="1000" dirty="0"/>
              <a:t> {DISABLE = 0, ENABLE = !DISABLE} FunctionalState;</a:t>
            </a:r>
          </a:p>
        </p:txBody>
      </p:sp>
    </p:spTree>
    <p:extLst>
      <p:ext uri="{BB962C8B-B14F-4D97-AF65-F5344CB8AC3E}">
        <p14:creationId xmlns:p14="http://schemas.microsoft.com/office/powerpoint/2010/main" val="138634787"/>
      </p:ext>
    </p:extLst>
  </p:cSld>
  <p:clrMapOvr>
    <a:masterClrMapping/>
  </p:clrMapOvr>
  <p:transition spd="slow">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457200" y="1426782"/>
            <a:ext cx="8229600" cy="4382262"/>
          </a:xfrm>
          <a:prstGeom prst="rect">
            <a:avLst/>
          </a:prstGeom>
        </p:spPr>
      </p:pic>
      <p:sp>
        <p:nvSpPr>
          <p:cNvPr id="2" name="Title 1"/>
          <p:cNvSpPr>
            <a:spLocks noGrp="1"/>
          </p:cNvSpPr>
          <p:nvPr>
            <p:ph type="title"/>
          </p:nvPr>
        </p:nvSpPr>
        <p:spPr/>
        <p:txBody>
          <a:bodyPr/>
          <a:lstStyle/>
          <a:p>
            <a:r>
              <a:rPr lang="pt-BR" dirty="0" smtClean="0"/>
              <a:t>How to find the available functions</a:t>
            </a:r>
            <a:endParaRPr lang="en-US" dirty="0"/>
          </a:p>
        </p:txBody>
      </p:sp>
      <p:sp>
        <p:nvSpPr>
          <p:cNvPr id="4" name="Down Arrow 3"/>
          <p:cNvSpPr/>
          <p:nvPr/>
        </p:nvSpPr>
        <p:spPr bwMode="auto">
          <a:xfrm rot="18691912">
            <a:off x="382783" y="3023707"/>
            <a:ext cx="381000" cy="990600"/>
          </a:xfrm>
          <a:prstGeom prst="down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96" charset="-128"/>
            </a:endParaRPr>
          </a:p>
        </p:txBody>
      </p:sp>
    </p:spTree>
  </p:cSld>
  <p:clrMapOvr>
    <a:overrideClrMapping bg1="lt1" tx1="dk1" bg2="lt2" tx2="dk2" accent1="accent1" accent2="accent2" accent3="accent3" accent4="accent4" accent5="accent5" accent6="accent6" hlink="hlink" folHlink="folHlink"/>
  </p:clrMapOvr>
  <p:transition spd="slow">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Agenda</a:t>
            </a:r>
            <a:endParaRPr lang="en-US" dirty="0"/>
          </a:p>
        </p:txBody>
      </p:sp>
      <p:sp>
        <p:nvSpPr>
          <p:cNvPr id="3" name="Content Placeholder 2"/>
          <p:cNvSpPr>
            <a:spLocks noGrp="1"/>
          </p:cNvSpPr>
          <p:nvPr>
            <p:ph idx="1"/>
          </p:nvPr>
        </p:nvSpPr>
        <p:spPr>
          <a:xfrm>
            <a:off x="457200" y="1277496"/>
            <a:ext cx="8229600" cy="4508927"/>
          </a:xfrm>
        </p:spPr>
        <p:txBody>
          <a:bodyPr/>
          <a:lstStyle/>
          <a:p>
            <a:r>
              <a:rPr lang="pt-BR" dirty="0" smtClean="0"/>
              <a:t>STM8 </a:t>
            </a:r>
            <a:r>
              <a:rPr lang="pt-BR" dirty="0" smtClean="0"/>
              <a:t>Characteristics</a:t>
            </a:r>
            <a:endParaRPr lang="pt-BR" dirty="0" smtClean="0"/>
          </a:p>
          <a:p>
            <a:r>
              <a:rPr lang="pt-BR" dirty="0" smtClean="0"/>
              <a:t>LIS3DH Characteristics</a:t>
            </a:r>
            <a:endParaRPr lang="pt-BR" dirty="0" smtClean="0"/>
          </a:p>
          <a:p>
            <a:r>
              <a:rPr lang="pt-BR" dirty="0" smtClean="0"/>
              <a:t>Getting </a:t>
            </a:r>
            <a:r>
              <a:rPr lang="pt-BR" dirty="0" smtClean="0"/>
              <a:t>Started with the Software and Firmware</a:t>
            </a:r>
          </a:p>
          <a:p>
            <a:pPr lvl="1"/>
            <a:r>
              <a:rPr lang="pt-BR" dirty="0" smtClean="0"/>
              <a:t>Compiler and IDE</a:t>
            </a:r>
          </a:p>
          <a:p>
            <a:pPr lvl="1"/>
            <a:r>
              <a:rPr lang="pt-BR" dirty="0" smtClean="0"/>
              <a:t>Library</a:t>
            </a:r>
          </a:p>
          <a:p>
            <a:r>
              <a:rPr lang="pt-BR" dirty="0" smtClean="0"/>
              <a:t>Hands-On </a:t>
            </a:r>
          </a:p>
          <a:p>
            <a:pPr lvl="1"/>
            <a:r>
              <a:rPr lang="pt-BR" dirty="0" smtClean="0"/>
              <a:t>How to handle the GPIO &amp; </a:t>
            </a:r>
            <a:r>
              <a:rPr lang="pt-BR" dirty="0"/>
              <a:t>External </a:t>
            </a:r>
            <a:r>
              <a:rPr lang="pt-BR" dirty="0" smtClean="0"/>
              <a:t>Interrupt</a:t>
            </a:r>
          </a:p>
          <a:p>
            <a:pPr lvl="1"/>
            <a:r>
              <a:rPr lang="pt-BR" dirty="0" smtClean="0"/>
              <a:t>How to implement an ADC convertion</a:t>
            </a:r>
          </a:p>
          <a:p>
            <a:pPr lvl="1"/>
            <a:r>
              <a:rPr lang="pt-BR" dirty="0" smtClean="0"/>
              <a:t>How to generate a time base </a:t>
            </a:r>
          </a:p>
          <a:p>
            <a:pPr lvl="1"/>
            <a:r>
              <a:rPr lang="pt-BR" dirty="0" smtClean="0"/>
              <a:t>Inclinometer</a:t>
            </a:r>
          </a:p>
          <a:p>
            <a:pPr lvl="1"/>
            <a:endParaRPr lang="en-US" dirty="0"/>
          </a:p>
        </p:txBody>
      </p:sp>
    </p:spTree>
  </p:cSld>
  <p:clrMapOvr>
    <a:overrideClrMapping bg1="lt1" tx1="dk1" bg2="lt2" tx2="dk2" accent1="accent1" accent2="accent2" accent3="accent3" accent4="accent4" accent5="accent5" accent6="accent6" hlink="hlink" folHlink="folHlink"/>
  </p:clrMapOvr>
  <p:transition spd="slow">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Content Placeholder 7"/>
          <p:cNvPicPr>
            <a:picLocks noGrp="1" noChangeAspect="1"/>
          </p:cNvPicPr>
          <p:nvPr>
            <p:ph idx="1"/>
          </p:nvPr>
        </p:nvPicPr>
        <p:blipFill>
          <a:blip r:embed="rId3"/>
          <a:stretch>
            <a:fillRect/>
          </a:stretch>
        </p:blipFill>
        <p:spPr>
          <a:xfrm>
            <a:off x="457200" y="1426782"/>
            <a:ext cx="8229600" cy="4382262"/>
          </a:xfrm>
          <a:prstGeom prst="rect">
            <a:avLst/>
          </a:prstGeom>
        </p:spPr>
      </p:pic>
      <p:sp>
        <p:nvSpPr>
          <p:cNvPr id="2" name="Title 1"/>
          <p:cNvSpPr>
            <a:spLocks noGrp="1"/>
          </p:cNvSpPr>
          <p:nvPr>
            <p:ph type="title"/>
          </p:nvPr>
        </p:nvSpPr>
        <p:spPr/>
        <p:txBody>
          <a:bodyPr/>
          <a:lstStyle/>
          <a:p>
            <a:r>
              <a:rPr lang="pt-BR" dirty="0" smtClean="0"/>
              <a:t>How to get more info?</a:t>
            </a:r>
            <a:endParaRPr lang="en-US" dirty="0"/>
          </a:p>
        </p:txBody>
      </p:sp>
      <p:sp>
        <p:nvSpPr>
          <p:cNvPr id="4" name="Down Arrow 3"/>
          <p:cNvSpPr/>
          <p:nvPr/>
        </p:nvSpPr>
        <p:spPr bwMode="auto">
          <a:xfrm rot="2745426">
            <a:off x="3345240" y="2882343"/>
            <a:ext cx="381000" cy="990600"/>
          </a:xfrm>
          <a:prstGeom prst="down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96" charset="-128"/>
            </a:endParaRPr>
          </a:p>
        </p:txBody>
      </p:sp>
    </p:spTree>
  </p:cSld>
  <p:clrMapOvr>
    <a:overrideClrMapping bg1="lt1" tx1="dk1" bg2="lt2" tx2="dk2" accent1="accent1" accent2="accent2" accent3="accent3" accent4="accent4" accent5="accent5" accent6="accent6" hlink="hlink" folHlink="folHlink"/>
  </p:clrMapOvr>
  <p:transition spd="slow">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How to get more info?</a:t>
            </a:r>
          </a:p>
        </p:txBody>
      </p:sp>
      <p:pic>
        <p:nvPicPr>
          <p:cNvPr id="4" name="Content Placeholder 3"/>
          <p:cNvPicPr>
            <a:picLocks noGrp="1" noChangeAspect="1"/>
          </p:cNvPicPr>
          <p:nvPr>
            <p:ph idx="1"/>
          </p:nvPr>
        </p:nvPicPr>
        <p:blipFill>
          <a:blip r:embed="rId2"/>
          <a:stretch>
            <a:fillRect/>
          </a:stretch>
        </p:blipFill>
        <p:spPr>
          <a:xfrm>
            <a:off x="457200" y="1723171"/>
            <a:ext cx="8229600" cy="3789484"/>
          </a:xfrm>
          <a:prstGeom prst="rect">
            <a:avLst/>
          </a:prstGeom>
        </p:spPr>
      </p:pic>
    </p:spTree>
    <p:extLst>
      <p:ext uri="{BB962C8B-B14F-4D97-AF65-F5344CB8AC3E}">
        <p14:creationId xmlns:p14="http://schemas.microsoft.com/office/powerpoint/2010/main" val="2133060750"/>
      </p:ext>
    </p:extLst>
  </p:cSld>
  <p:clrMapOvr>
    <a:masterClrMapping/>
  </p:clrMapOvr>
  <p:transition spd="slow">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How to know the available defines?</a:t>
            </a:r>
            <a:endParaRPr lang="en-US" dirty="0"/>
          </a:p>
        </p:txBody>
      </p:sp>
      <p:pic>
        <p:nvPicPr>
          <p:cNvPr id="4" name="Content Placeholder 3"/>
          <p:cNvPicPr>
            <a:picLocks noGrp="1" noChangeAspect="1"/>
          </p:cNvPicPr>
          <p:nvPr>
            <p:ph idx="1"/>
          </p:nvPr>
        </p:nvPicPr>
        <p:blipFill>
          <a:blip r:embed="rId3"/>
          <a:stretch>
            <a:fillRect/>
          </a:stretch>
        </p:blipFill>
        <p:spPr>
          <a:xfrm>
            <a:off x="457200" y="1393101"/>
            <a:ext cx="8229600" cy="4449623"/>
          </a:xfrm>
          <a:prstGeom prst="rect">
            <a:avLst/>
          </a:prstGeom>
        </p:spPr>
      </p:pic>
    </p:spTree>
  </p:cSld>
  <p:clrMapOvr>
    <a:overrideClrMapping bg1="lt1" tx1="dk1" bg2="lt2" tx2="dk2" accent1="accent1" accent2="accent2" accent3="accent3" accent4="accent4" accent5="accent5" accent6="accent6" hlink="hlink" folHlink="folHlink"/>
  </p:clrMapOvr>
  <p:transition spd="slow">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How to know the available defines?</a:t>
            </a:r>
            <a:endParaRPr lang="en-US" dirty="0"/>
          </a:p>
        </p:txBody>
      </p:sp>
      <p:pic>
        <p:nvPicPr>
          <p:cNvPr id="5" name="Content Placeholder 4"/>
          <p:cNvPicPr>
            <a:picLocks noGrp="1" noChangeAspect="1"/>
          </p:cNvPicPr>
          <p:nvPr>
            <p:ph idx="1"/>
          </p:nvPr>
        </p:nvPicPr>
        <p:blipFill>
          <a:blip r:embed="rId3"/>
          <a:stretch>
            <a:fillRect/>
          </a:stretch>
        </p:blipFill>
        <p:spPr>
          <a:xfrm>
            <a:off x="708227" y="1277938"/>
            <a:ext cx="7727546" cy="4679950"/>
          </a:xfrm>
          <a:prstGeom prst="rect">
            <a:avLst/>
          </a:prstGeom>
        </p:spPr>
      </p:pic>
    </p:spTree>
  </p:cSld>
  <p:clrMapOvr>
    <a:overrideClrMapping bg1="lt1" tx1="dk1" bg2="lt2" tx2="dk2" accent1="accent1" accent2="accent2" accent3="accent3" accent4="accent4" accent5="accent5" accent6="accent6" hlink="hlink" folHlink="folHlink"/>
  </p:clrMapOvr>
  <p:transition spd="slow">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Library’s Architecture</a:t>
            </a:r>
            <a:endParaRPr lang="en-US" dirty="0"/>
          </a:p>
        </p:txBody>
      </p:sp>
      <p:pic>
        <p:nvPicPr>
          <p:cNvPr id="5" name="Content Placeholder 4"/>
          <p:cNvPicPr>
            <a:picLocks noGrp="1" noChangeAspect="1"/>
          </p:cNvPicPr>
          <p:nvPr>
            <p:ph idx="1"/>
          </p:nvPr>
        </p:nvPicPr>
        <p:blipFill>
          <a:blip r:embed="rId3"/>
          <a:stretch>
            <a:fillRect/>
          </a:stretch>
        </p:blipFill>
        <p:spPr>
          <a:xfrm>
            <a:off x="457200" y="1482437"/>
            <a:ext cx="8229600" cy="4270951"/>
          </a:xfrm>
          <a:prstGeom prst="rect">
            <a:avLst/>
          </a:prstGeom>
        </p:spPr>
      </p:pic>
    </p:spTree>
  </p:cSld>
  <p:clrMapOvr>
    <a:overrideClrMapping bg1="lt1" tx1="dk1" bg2="lt2" tx2="dk2" accent1="accent1" accent2="accent2" accent3="accent3" accent4="accent4" accent5="accent5" accent6="accent6" hlink="hlink" folHlink="folHlink"/>
  </p:clrMapOvr>
  <p:transition spd="slow">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Library’s Architecture in files</a:t>
            </a:r>
            <a:endParaRPr lang="en-US" dirty="0"/>
          </a:p>
        </p:txBody>
      </p:sp>
      <p:pic>
        <p:nvPicPr>
          <p:cNvPr id="4" name="Content Placeholder 3"/>
          <p:cNvPicPr>
            <a:picLocks noGrp="1" noChangeAspect="1"/>
          </p:cNvPicPr>
          <p:nvPr>
            <p:ph idx="1"/>
          </p:nvPr>
        </p:nvPicPr>
        <p:blipFill>
          <a:blip r:embed="rId2"/>
          <a:stretch>
            <a:fillRect/>
          </a:stretch>
        </p:blipFill>
        <p:spPr>
          <a:xfrm>
            <a:off x="1499814" y="1277938"/>
            <a:ext cx="6144371" cy="4679950"/>
          </a:xfrm>
          <a:prstGeom prst="rect">
            <a:avLst/>
          </a:prstGeom>
        </p:spPr>
      </p:pic>
    </p:spTree>
    <p:extLst>
      <p:ext uri="{BB962C8B-B14F-4D97-AF65-F5344CB8AC3E}">
        <p14:creationId xmlns:p14="http://schemas.microsoft.com/office/powerpoint/2010/main" val="1198734172"/>
      </p:ext>
    </p:extLst>
  </p:cSld>
  <p:clrMapOvr>
    <a:masterClrMapping/>
  </p:clrMapOvr>
  <p:transition spd="slow">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Getting Started from scratch!</a:t>
            </a:r>
            <a:endParaRPr lang="pt-BR" dirty="0"/>
          </a:p>
        </p:txBody>
      </p:sp>
      <p:pic>
        <p:nvPicPr>
          <p:cNvPr id="4" name="Picture 2"/>
          <p:cNvPicPr>
            <a:picLocks noGrp="1" noChangeAspect="1" noChangeArrowheads="1"/>
          </p:cNvPicPr>
          <p:nvPr>
            <p:ph idx="1"/>
          </p:nvPr>
        </p:nvPicPr>
        <p:blipFill>
          <a:blip r:embed="rId2" cstate="print"/>
          <a:stretch>
            <a:fillRect/>
          </a:stretch>
        </p:blipFill>
        <p:spPr bwMode="auto">
          <a:xfrm>
            <a:off x="1566140" y="1277938"/>
            <a:ext cx="6011719" cy="4679950"/>
          </a:xfrm>
          <a:prstGeom prst="rect">
            <a:avLst/>
          </a:prstGeom>
          <a:noFill/>
          <a:ln w="9525">
            <a:noFill/>
            <a:miter lim="800000"/>
            <a:headEnd/>
            <a:tailEnd/>
          </a:ln>
        </p:spPr>
      </p:pic>
    </p:spTree>
    <p:extLst>
      <p:ext uri="{BB962C8B-B14F-4D97-AF65-F5344CB8AC3E}">
        <p14:creationId xmlns:p14="http://schemas.microsoft.com/office/powerpoint/2010/main" val="164508378"/>
      </p:ext>
    </p:extLst>
  </p:cSld>
  <p:clrMapOvr>
    <a:masterClrMapping/>
  </p:clrMapOvr>
  <p:transition spd="slow">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dirty="0" smtClean="0"/>
              <a:t>Open the STVD</a:t>
            </a:r>
            <a:endParaRPr lang="en-US" dirty="0"/>
          </a:p>
        </p:txBody>
      </p:sp>
      <p:pic>
        <p:nvPicPr>
          <p:cNvPr id="12" name="Picture 2"/>
          <p:cNvPicPr>
            <a:picLocks noGrp="1" noChangeAspect="1" noChangeArrowheads="1"/>
          </p:cNvPicPr>
          <p:nvPr>
            <p:ph idx="1"/>
          </p:nvPr>
        </p:nvPicPr>
        <p:blipFill>
          <a:blip r:embed="rId2" cstate="print"/>
          <a:stretch>
            <a:fillRect/>
          </a:stretch>
        </p:blipFill>
        <p:spPr bwMode="auto">
          <a:xfrm>
            <a:off x="457200" y="1298443"/>
            <a:ext cx="8229600" cy="4638940"/>
          </a:xfrm>
          <a:prstGeom prst="rect">
            <a:avLst/>
          </a:prstGeom>
          <a:noFill/>
          <a:ln w="9525">
            <a:noFill/>
            <a:miter lim="800000"/>
            <a:headEnd/>
            <a:tailEnd/>
          </a:ln>
        </p:spPr>
      </p:pic>
    </p:spTree>
    <p:extLst>
      <p:ext uri="{BB962C8B-B14F-4D97-AF65-F5344CB8AC3E}">
        <p14:creationId xmlns:p14="http://schemas.microsoft.com/office/powerpoint/2010/main" val="4095778074"/>
      </p:ext>
    </p:extLst>
  </p:cSld>
  <p:clrMapOvr>
    <a:masterClrMapping/>
  </p:clrMapOvr>
  <p:transition spd="slow">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dirty="0" smtClean="0"/>
              <a:t>Choose to create a New Workspace</a:t>
            </a:r>
            <a:endParaRPr lang="en-US" dirty="0"/>
          </a:p>
        </p:txBody>
      </p:sp>
      <p:sp>
        <p:nvSpPr>
          <p:cNvPr id="7" name="Content Placeholder 6"/>
          <p:cNvSpPr>
            <a:spLocks noGrp="1"/>
          </p:cNvSpPr>
          <p:nvPr>
            <p:ph idx="1"/>
          </p:nvPr>
        </p:nvSpPr>
        <p:spPr>
          <a:xfrm>
            <a:off x="457200" y="1277496"/>
            <a:ext cx="8229600" cy="400110"/>
          </a:xfrm>
        </p:spPr>
        <p:txBody>
          <a:bodyPr/>
          <a:lstStyle/>
          <a:p>
            <a:pPr lvl="5"/>
            <a:r>
              <a:rPr lang="en-US" dirty="0" smtClean="0"/>
              <a:t>And then, to create workspace and project</a:t>
            </a:r>
            <a:endParaRPr lang="en-US" dirty="0"/>
          </a:p>
        </p:txBody>
      </p:sp>
      <p:pic>
        <p:nvPicPr>
          <p:cNvPr id="11" name="Picture 3"/>
          <p:cNvPicPr>
            <a:picLocks noChangeAspect="1" noChangeArrowheads="1"/>
          </p:cNvPicPr>
          <p:nvPr/>
        </p:nvPicPr>
        <p:blipFill>
          <a:blip r:embed="rId2" cstate="print"/>
          <a:srcRect/>
          <a:stretch>
            <a:fillRect/>
          </a:stretch>
        </p:blipFill>
        <p:spPr bwMode="auto">
          <a:xfrm>
            <a:off x="3276600" y="1828800"/>
            <a:ext cx="4495800" cy="3848100"/>
          </a:xfrm>
          <a:prstGeom prst="rect">
            <a:avLst/>
          </a:prstGeom>
          <a:noFill/>
          <a:ln w="9525">
            <a:noFill/>
            <a:miter lim="800000"/>
            <a:headEnd/>
            <a:tailEnd/>
          </a:ln>
        </p:spPr>
      </p:pic>
      <p:pic>
        <p:nvPicPr>
          <p:cNvPr id="8" name="Picture 2"/>
          <p:cNvPicPr>
            <a:picLocks noChangeAspect="1" noChangeArrowheads="1"/>
          </p:cNvPicPr>
          <p:nvPr/>
        </p:nvPicPr>
        <p:blipFill>
          <a:blip r:embed="rId3" cstate="print"/>
          <a:srcRect/>
          <a:stretch>
            <a:fillRect/>
          </a:stretch>
        </p:blipFill>
        <p:spPr bwMode="auto">
          <a:xfrm>
            <a:off x="381000" y="990600"/>
            <a:ext cx="2286000" cy="5085907"/>
          </a:xfrm>
          <a:prstGeom prst="rect">
            <a:avLst/>
          </a:prstGeom>
          <a:noFill/>
          <a:ln w="9525">
            <a:noFill/>
            <a:miter lim="800000"/>
            <a:headEnd/>
            <a:tailEnd/>
          </a:ln>
        </p:spPr>
      </p:pic>
    </p:spTree>
    <p:extLst>
      <p:ext uri="{BB962C8B-B14F-4D97-AF65-F5344CB8AC3E}">
        <p14:creationId xmlns:p14="http://schemas.microsoft.com/office/powerpoint/2010/main" val="2648473611"/>
      </p:ext>
    </p:extLst>
  </p:cSld>
  <p:clrMapOvr>
    <a:masterClrMapping/>
  </p:clrMapOvr>
  <p:transition spd="slow">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pt-BR" dirty="0" smtClean="0"/>
              <a:t>Name the workspace and set it’s location</a:t>
            </a:r>
            <a:endParaRPr lang="en-US" dirty="0"/>
          </a:p>
        </p:txBody>
      </p:sp>
      <p:pic>
        <p:nvPicPr>
          <p:cNvPr id="7" name="Picture 2"/>
          <p:cNvPicPr>
            <a:picLocks noGrp="1" noChangeAspect="1" noChangeArrowheads="1"/>
          </p:cNvPicPr>
          <p:nvPr>
            <p:ph idx="1"/>
          </p:nvPr>
        </p:nvPicPr>
        <p:blipFill>
          <a:blip r:embed="rId2" cstate="print"/>
          <a:stretch>
            <a:fillRect/>
          </a:stretch>
        </p:blipFill>
        <p:spPr bwMode="auto">
          <a:xfrm>
            <a:off x="1647825" y="1560513"/>
            <a:ext cx="5848350" cy="4114800"/>
          </a:xfrm>
          <a:prstGeom prst="rect">
            <a:avLst/>
          </a:prstGeom>
          <a:noFill/>
          <a:ln w="9525">
            <a:noFill/>
            <a:miter lim="800000"/>
            <a:headEnd/>
            <a:tailEnd/>
          </a:ln>
        </p:spPr>
      </p:pic>
    </p:spTree>
    <p:extLst>
      <p:ext uri="{BB962C8B-B14F-4D97-AF65-F5344CB8AC3E}">
        <p14:creationId xmlns:p14="http://schemas.microsoft.com/office/powerpoint/2010/main" val="151644762"/>
      </p:ext>
    </p:extLst>
  </p:cSld>
  <p:clrMapOvr>
    <a:masterClrMapping/>
  </p:clrMapOvr>
  <p:transition spd="slow">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t-BR" dirty="0"/>
              <a:t>STM8S Training + LIS3DH </a:t>
            </a:r>
            <a:endParaRPr lang="en-US" dirty="0"/>
          </a:p>
        </p:txBody>
      </p:sp>
      <p:sp>
        <p:nvSpPr>
          <p:cNvPr id="3" name="Subtitle 2"/>
          <p:cNvSpPr>
            <a:spLocks noGrp="1"/>
          </p:cNvSpPr>
          <p:nvPr>
            <p:ph type="subTitle" idx="1"/>
          </p:nvPr>
        </p:nvSpPr>
        <p:spPr/>
        <p:txBody>
          <a:bodyPr/>
          <a:lstStyle/>
          <a:p>
            <a:r>
              <a:rPr lang="pt-BR" dirty="0" smtClean="0"/>
              <a:t>STM8 </a:t>
            </a:r>
            <a:r>
              <a:rPr lang="pt-BR" dirty="0" smtClean="0"/>
              <a:t>Characteristics</a:t>
            </a:r>
            <a:endParaRPr lang="pt-BR" dirty="0" smtClean="0"/>
          </a:p>
          <a:p>
            <a:endParaRPr lang="en-US" dirty="0"/>
          </a:p>
        </p:txBody>
      </p:sp>
    </p:spTree>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dirty="0" smtClean="0"/>
              <a:t>Select the proper Toolchain</a:t>
            </a:r>
            <a:endParaRPr lang="en-US" dirty="0"/>
          </a:p>
        </p:txBody>
      </p:sp>
      <p:pic>
        <p:nvPicPr>
          <p:cNvPr id="3" name="Content Placeholder 2"/>
          <p:cNvPicPr>
            <a:picLocks noGrp="1" noChangeAspect="1"/>
          </p:cNvPicPr>
          <p:nvPr>
            <p:ph idx="1"/>
          </p:nvPr>
        </p:nvPicPr>
        <p:blipFill>
          <a:blip r:embed="rId2"/>
          <a:stretch>
            <a:fillRect/>
          </a:stretch>
        </p:blipFill>
        <p:spPr>
          <a:xfrm>
            <a:off x="1590675" y="1527175"/>
            <a:ext cx="5962650" cy="4181475"/>
          </a:xfrm>
          <a:prstGeom prst="rect">
            <a:avLst/>
          </a:prstGeom>
        </p:spPr>
      </p:pic>
    </p:spTree>
    <p:extLst>
      <p:ext uri="{BB962C8B-B14F-4D97-AF65-F5344CB8AC3E}">
        <p14:creationId xmlns:p14="http://schemas.microsoft.com/office/powerpoint/2010/main" val="3482423750"/>
      </p:ext>
    </p:extLst>
  </p:cSld>
  <p:clrMapOvr>
    <a:masterClrMapping/>
  </p:clrMapOvr>
  <p:transition spd="slow">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t-BR" dirty="0" smtClean="0"/>
              <a:t>Select the STM8S003K3</a:t>
            </a:r>
            <a:endParaRPr lang="en-US" dirty="0"/>
          </a:p>
        </p:txBody>
      </p:sp>
      <p:pic>
        <p:nvPicPr>
          <p:cNvPr id="3" name="Content Placeholder 2"/>
          <p:cNvPicPr>
            <a:picLocks noGrp="1" noChangeAspect="1"/>
          </p:cNvPicPr>
          <p:nvPr>
            <p:ph idx="1"/>
          </p:nvPr>
        </p:nvPicPr>
        <p:blipFill>
          <a:blip r:embed="rId2"/>
          <a:stretch>
            <a:fillRect/>
          </a:stretch>
        </p:blipFill>
        <p:spPr>
          <a:xfrm>
            <a:off x="2333625" y="1384300"/>
            <a:ext cx="4476750" cy="4467225"/>
          </a:xfrm>
          <a:prstGeom prst="rect">
            <a:avLst/>
          </a:prstGeom>
        </p:spPr>
      </p:pic>
    </p:spTree>
    <p:extLst>
      <p:ext uri="{BB962C8B-B14F-4D97-AF65-F5344CB8AC3E}">
        <p14:creationId xmlns:p14="http://schemas.microsoft.com/office/powerpoint/2010/main" val="1702111834"/>
      </p:ext>
    </p:extLst>
  </p:cSld>
  <p:clrMapOvr>
    <a:masterClrMapping/>
  </p:clrMapOvr>
  <p:transition spd="slow">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t-BR" dirty="0" smtClean="0"/>
              <a:t>Your workspace should look like this</a:t>
            </a:r>
            <a:endParaRPr lang="en-US" dirty="0"/>
          </a:p>
        </p:txBody>
      </p:sp>
      <p:pic>
        <p:nvPicPr>
          <p:cNvPr id="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406208"/>
            <a:ext cx="8229600" cy="4423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9380520"/>
      </p:ext>
    </p:extLst>
  </p:cSld>
  <p:clrMapOvr>
    <a:masterClrMapping/>
  </p:clrMapOvr>
  <p:transition spd="slow">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t-BR" dirty="0" smtClean="0"/>
              <a:t>Giving a closer look</a:t>
            </a:r>
            <a:endParaRPr lang="en-US" dirty="0"/>
          </a:p>
        </p:txBody>
      </p:sp>
      <p:pic>
        <p:nvPicPr>
          <p:cNvPr id="7" name="Picture 2"/>
          <p:cNvPicPr>
            <a:picLocks noGrp="1" noChangeAspect="1" noChangeArrowheads="1"/>
          </p:cNvPicPr>
          <p:nvPr>
            <p:ph idx="1"/>
          </p:nvPr>
        </p:nvPicPr>
        <p:blipFill>
          <a:blip r:embed="rId2" cstate="print"/>
          <a:stretch>
            <a:fillRect/>
          </a:stretch>
        </p:blipFill>
        <p:spPr bwMode="auto">
          <a:xfrm>
            <a:off x="3219450" y="1384300"/>
            <a:ext cx="2705100" cy="4467225"/>
          </a:xfrm>
          <a:prstGeom prst="rect">
            <a:avLst/>
          </a:prstGeom>
          <a:noFill/>
          <a:ln w="9525">
            <a:noFill/>
            <a:miter lim="800000"/>
            <a:headEnd/>
            <a:tailEnd/>
          </a:ln>
        </p:spPr>
      </p:pic>
    </p:spTree>
    <p:extLst>
      <p:ext uri="{BB962C8B-B14F-4D97-AF65-F5344CB8AC3E}">
        <p14:creationId xmlns:p14="http://schemas.microsoft.com/office/powerpoint/2010/main" val="3336633963"/>
      </p:ext>
    </p:extLst>
  </p:cSld>
  <p:clrMapOvr>
    <a:masterClrMapping/>
  </p:clrMapOvr>
  <p:transition spd="slow">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dirty="0" smtClean="0"/>
              <a:t>Now, let’s add the library</a:t>
            </a:r>
            <a:endParaRPr lang="en-US" dirty="0"/>
          </a:p>
        </p:txBody>
      </p:sp>
      <p:pic>
        <p:nvPicPr>
          <p:cNvPr id="10" name="Picture 2"/>
          <p:cNvPicPr>
            <a:picLocks noGrp="1" noChangeAspect="1" noChangeArrowheads="1"/>
          </p:cNvPicPr>
          <p:nvPr>
            <p:ph idx="1"/>
          </p:nvPr>
        </p:nvPicPr>
        <p:blipFill>
          <a:blip r:embed="rId3" cstate="print"/>
          <a:srcRect/>
          <a:stretch>
            <a:fillRect/>
          </a:stretch>
        </p:blipFill>
        <p:spPr bwMode="auto">
          <a:xfrm>
            <a:off x="1905000" y="1447800"/>
            <a:ext cx="2918460" cy="4122420"/>
          </a:xfrm>
          <a:prstGeom prst="rect">
            <a:avLst/>
          </a:prstGeom>
          <a:noFill/>
          <a:ln w="9525">
            <a:noFill/>
            <a:miter lim="800000"/>
            <a:headEnd/>
            <a:tailEnd/>
          </a:ln>
        </p:spPr>
      </p:pic>
      <p:pic>
        <p:nvPicPr>
          <p:cNvPr id="11" name="Picture 3"/>
          <p:cNvPicPr>
            <a:picLocks noChangeAspect="1" noChangeArrowheads="1"/>
          </p:cNvPicPr>
          <p:nvPr/>
        </p:nvPicPr>
        <p:blipFill>
          <a:blip r:embed="rId4" cstate="print"/>
          <a:srcRect/>
          <a:stretch>
            <a:fillRect/>
          </a:stretch>
        </p:blipFill>
        <p:spPr bwMode="auto">
          <a:xfrm>
            <a:off x="4495800" y="1676400"/>
            <a:ext cx="3543300" cy="1219200"/>
          </a:xfrm>
          <a:prstGeom prst="rect">
            <a:avLst/>
          </a:prstGeom>
          <a:noFill/>
          <a:ln w="9525">
            <a:noFill/>
            <a:miter lim="800000"/>
            <a:headEnd/>
            <a:tailEnd/>
          </a:ln>
        </p:spPr>
      </p:pic>
    </p:spTree>
  </p:cSld>
  <p:clrMapOvr>
    <a:overrideClrMapping bg1="lt1" tx1="dk1" bg2="lt2" tx2="dk2" accent1="accent1" accent2="accent2" accent3="accent3" accent4="accent4" accent5="accent5" accent6="accent6" hlink="hlink" folHlink="folHlink"/>
  </p:clrMapOvr>
  <p:transition spd="slow">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dirty="0"/>
              <a:t>Now, let’s add the library</a:t>
            </a:r>
            <a:endParaRPr lang="en-US" dirty="0"/>
          </a:p>
        </p:txBody>
      </p:sp>
      <p:pic>
        <p:nvPicPr>
          <p:cNvPr id="8" name="Picture 2"/>
          <p:cNvPicPr>
            <a:picLocks noGrp="1" noChangeAspect="1" noChangeArrowheads="1"/>
          </p:cNvPicPr>
          <p:nvPr>
            <p:ph idx="1"/>
          </p:nvPr>
        </p:nvPicPr>
        <p:blipFill>
          <a:blip r:embed="rId3" cstate="print"/>
          <a:srcRect/>
          <a:stretch>
            <a:fillRect/>
          </a:stretch>
        </p:blipFill>
        <p:spPr bwMode="auto">
          <a:xfrm>
            <a:off x="457200" y="1295400"/>
            <a:ext cx="2727960" cy="4023360"/>
          </a:xfrm>
          <a:prstGeom prst="rect">
            <a:avLst/>
          </a:prstGeom>
          <a:noFill/>
          <a:ln w="9525">
            <a:noFill/>
            <a:miter lim="800000"/>
            <a:headEnd/>
            <a:tailEnd/>
          </a:ln>
        </p:spPr>
      </p:pic>
      <p:pic>
        <p:nvPicPr>
          <p:cNvPr id="2" name="Picture 1"/>
          <p:cNvPicPr>
            <a:picLocks noChangeAspect="1"/>
          </p:cNvPicPr>
          <p:nvPr/>
        </p:nvPicPr>
        <p:blipFill>
          <a:blip r:embed="rId4"/>
          <a:stretch>
            <a:fillRect/>
          </a:stretch>
        </p:blipFill>
        <p:spPr>
          <a:xfrm>
            <a:off x="3201557" y="1295400"/>
            <a:ext cx="5387193" cy="3695700"/>
          </a:xfrm>
          <a:prstGeom prst="rect">
            <a:avLst/>
          </a:prstGeom>
        </p:spPr>
      </p:pic>
    </p:spTree>
  </p:cSld>
  <p:clrMapOvr>
    <a:overrideClrMapping bg1="lt1" tx1="dk1" bg2="lt2" tx2="dk2" accent1="accent1" accent2="accent2" accent3="accent3" accent4="accent4" accent5="accent5" accent6="accent6" hlink="hlink" folHlink="folHlink"/>
  </p:clrMapOvr>
  <p:transition spd="slow">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dirty="0"/>
              <a:t>Now, let’s add the library</a:t>
            </a:r>
            <a:endParaRPr lang="en-US" dirty="0"/>
          </a:p>
        </p:txBody>
      </p:sp>
      <p:pic>
        <p:nvPicPr>
          <p:cNvPr id="8" name="Picture 4"/>
          <p:cNvPicPr>
            <a:picLocks noGrp="1" noChangeAspect="1" noChangeArrowheads="1"/>
          </p:cNvPicPr>
          <p:nvPr>
            <p:ph idx="1"/>
          </p:nvPr>
        </p:nvPicPr>
        <p:blipFill>
          <a:blip r:embed="rId3" cstate="print"/>
          <a:srcRect/>
          <a:stretch>
            <a:fillRect/>
          </a:stretch>
        </p:blipFill>
        <p:spPr bwMode="auto">
          <a:xfrm>
            <a:off x="533400" y="1371600"/>
            <a:ext cx="2560320" cy="3909060"/>
          </a:xfrm>
          <a:prstGeom prst="rect">
            <a:avLst/>
          </a:prstGeom>
          <a:noFill/>
          <a:ln w="9525">
            <a:noFill/>
            <a:miter lim="800000"/>
            <a:headEnd/>
            <a:tailEnd/>
          </a:ln>
        </p:spPr>
      </p:pic>
      <p:pic>
        <p:nvPicPr>
          <p:cNvPr id="2" name="Picture 1"/>
          <p:cNvPicPr>
            <a:picLocks noChangeAspect="1"/>
          </p:cNvPicPr>
          <p:nvPr/>
        </p:nvPicPr>
        <p:blipFill>
          <a:blip r:embed="rId4"/>
          <a:stretch>
            <a:fillRect/>
          </a:stretch>
        </p:blipFill>
        <p:spPr>
          <a:xfrm>
            <a:off x="3276600" y="1288569"/>
            <a:ext cx="5498270" cy="3771900"/>
          </a:xfrm>
          <a:prstGeom prst="rect">
            <a:avLst/>
          </a:prstGeom>
        </p:spPr>
      </p:pic>
    </p:spTree>
  </p:cSld>
  <p:clrMapOvr>
    <a:overrideClrMapping bg1="lt1" tx1="dk1" bg2="lt2" tx2="dk2" accent1="accent1" accent2="accent2" accent3="accent3" accent4="accent4" accent5="accent5" accent6="accent6" hlink="hlink" folHlink="folHlink"/>
  </p:clrMapOvr>
  <p:transition spd="slow">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t-BR" dirty="0"/>
              <a:t>Now, let’s add the library</a:t>
            </a:r>
            <a:endParaRPr lang="en-US" dirty="0"/>
          </a:p>
        </p:txBody>
      </p:sp>
      <p:sp>
        <p:nvSpPr>
          <p:cNvPr id="2" name="Content Placeholder 1"/>
          <p:cNvSpPr>
            <a:spLocks noGrp="1"/>
          </p:cNvSpPr>
          <p:nvPr>
            <p:ph idx="1"/>
          </p:nvPr>
        </p:nvSpPr>
        <p:spPr>
          <a:xfrm>
            <a:off x="457200" y="1277496"/>
            <a:ext cx="8229600" cy="1600438"/>
          </a:xfrm>
        </p:spPr>
        <p:txBody>
          <a:bodyPr/>
          <a:lstStyle/>
          <a:p>
            <a:r>
              <a:rPr lang="pt-BR" dirty="0" smtClean="0"/>
              <a:t>Once the basic files are imported, we need to add the files responsibles to manage the interrupt vector</a:t>
            </a:r>
          </a:p>
          <a:p>
            <a:pPr lvl="1"/>
            <a:r>
              <a:rPr lang="pt-BR" dirty="0" smtClean="0"/>
              <a:t>Copy the 3 highlighted files to our project folder, these files are available under </a:t>
            </a:r>
            <a:r>
              <a:rPr lang="pt-BR" dirty="0"/>
              <a:t>the unzip library folder: </a:t>
            </a:r>
            <a:r>
              <a:rPr lang="pt-BR" dirty="0" smtClean="0"/>
              <a:t>STM8S_StdPeriph_Lib\Project\STM8S_StdPeriph_Template</a:t>
            </a:r>
          </a:p>
          <a:p>
            <a:pPr lvl="1"/>
            <a:endParaRPr lang="pt-BR" dirty="0"/>
          </a:p>
        </p:txBody>
      </p:sp>
      <p:pic>
        <p:nvPicPr>
          <p:cNvPr id="3" name="Picture 2"/>
          <p:cNvPicPr>
            <a:picLocks noChangeAspect="1"/>
          </p:cNvPicPr>
          <p:nvPr/>
        </p:nvPicPr>
        <p:blipFill>
          <a:blip r:embed="rId3"/>
          <a:stretch>
            <a:fillRect/>
          </a:stretch>
        </p:blipFill>
        <p:spPr>
          <a:xfrm>
            <a:off x="1066800" y="2971800"/>
            <a:ext cx="4229100" cy="3044952"/>
          </a:xfrm>
          <a:prstGeom prst="rect">
            <a:avLst/>
          </a:prstGeom>
        </p:spPr>
      </p:pic>
    </p:spTree>
  </p:cSld>
  <p:clrMapOvr>
    <a:overrideClrMapping bg1="lt1" tx1="dk1" bg2="lt2" tx2="dk2" accent1="accent1" accent2="accent2" accent3="accent3" accent4="accent4" accent5="accent5" accent6="accent6" hlink="hlink" folHlink="folHlink"/>
  </p:clrMapOvr>
  <p:transition spd="slow">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t-BR" dirty="0"/>
              <a:t>Now, let’s add the library</a:t>
            </a:r>
            <a:endParaRPr lang="en-US" dirty="0"/>
          </a:p>
        </p:txBody>
      </p:sp>
      <p:sp>
        <p:nvSpPr>
          <p:cNvPr id="2" name="Content Placeholder 1"/>
          <p:cNvSpPr>
            <a:spLocks noGrp="1"/>
          </p:cNvSpPr>
          <p:nvPr>
            <p:ph idx="1"/>
          </p:nvPr>
        </p:nvSpPr>
        <p:spPr>
          <a:xfrm>
            <a:off x="457200" y="1277496"/>
            <a:ext cx="8229600" cy="1846659"/>
          </a:xfrm>
        </p:spPr>
        <p:txBody>
          <a:bodyPr/>
          <a:lstStyle/>
          <a:p>
            <a:r>
              <a:rPr lang="pt-BR" dirty="0" smtClean="0"/>
              <a:t>Since the interrupt vector file that is automatically generated is not asserted with the library’s names, we need to replace the file</a:t>
            </a:r>
          </a:p>
          <a:p>
            <a:pPr lvl="1"/>
            <a:r>
              <a:rPr lang="pt-BR" dirty="0" smtClean="0"/>
              <a:t>Copy the highlighted file to our project folder, this file is available under </a:t>
            </a:r>
            <a:r>
              <a:rPr lang="pt-BR" dirty="0"/>
              <a:t>the unzip library folder: STM8S_StdPeriph_Lib\Project\STM8S_StdPeriph_Template\STVD\Cosmic</a:t>
            </a:r>
            <a:endParaRPr lang="pt-BR" dirty="0" smtClean="0"/>
          </a:p>
          <a:p>
            <a:pPr lvl="1"/>
            <a:endParaRPr lang="pt-BR" dirty="0"/>
          </a:p>
        </p:txBody>
      </p:sp>
      <p:pic>
        <p:nvPicPr>
          <p:cNvPr id="6" name="Picture 5"/>
          <p:cNvPicPr>
            <a:picLocks noChangeAspect="1"/>
          </p:cNvPicPr>
          <p:nvPr/>
        </p:nvPicPr>
        <p:blipFill>
          <a:blip r:embed="rId2"/>
          <a:stretch>
            <a:fillRect/>
          </a:stretch>
        </p:blipFill>
        <p:spPr>
          <a:xfrm>
            <a:off x="990600" y="2971800"/>
            <a:ext cx="4838700" cy="3483864"/>
          </a:xfrm>
          <a:prstGeom prst="rect">
            <a:avLst/>
          </a:prstGeom>
        </p:spPr>
      </p:pic>
    </p:spTree>
    <p:extLst>
      <p:ext uri="{BB962C8B-B14F-4D97-AF65-F5344CB8AC3E}">
        <p14:creationId xmlns:p14="http://schemas.microsoft.com/office/powerpoint/2010/main" val="3378927031"/>
      </p:ext>
    </p:extLst>
  </p:cSld>
  <p:clrMapOvr>
    <a:masterClrMapping/>
  </p:clrMapOvr>
  <p:transition spd="slow">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t-BR" dirty="0"/>
              <a:t>Now, let’s add the library</a:t>
            </a:r>
            <a:endParaRPr lang="en-US" dirty="0"/>
          </a:p>
        </p:txBody>
      </p:sp>
      <p:sp>
        <p:nvSpPr>
          <p:cNvPr id="2" name="Content Placeholder 1"/>
          <p:cNvSpPr>
            <a:spLocks noGrp="1"/>
          </p:cNvSpPr>
          <p:nvPr>
            <p:ph idx="1"/>
          </p:nvPr>
        </p:nvSpPr>
        <p:spPr>
          <a:xfrm>
            <a:off x="457200" y="1277496"/>
            <a:ext cx="8229600" cy="4170372"/>
          </a:xfrm>
        </p:spPr>
        <p:txBody>
          <a:bodyPr/>
          <a:lstStyle/>
          <a:p>
            <a:r>
              <a:rPr lang="pt-BR" dirty="0" smtClean="0"/>
              <a:t>With all the preparations done, we just need to add the following files within our project:</a:t>
            </a:r>
          </a:p>
          <a:p>
            <a:pPr lvl="1"/>
            <a:r>
              <a:rPr lang="pt-BR" dirty="0" smtClean="0"/>
              <a:t>stm8s_it.c</a:t>
            </a:r>
          </a:p>
          <a:p>
            <a:pPr lvl="1"/>
            <a:r>
              <a:rPr lang="pt-BR" dirty="0" smtClean="0"/>
              <a:t>stm8s_it.h</a:t>
            </a:r>
            <a:endParaRPr lang="pt-BR" dirty="0"/>
          </a:p>
          <a:p>
            <a:pPr lvl="1"/>
            <a:r>
              <a:rPr lang="pt-BR" dirty="0" smtClean="0"/>
              <a:t>stm8s_conf.h</a:t>
            </a:r>
          </a:p>
          <a:p>
            <a:r>
              <a:rPr lang="pt-BR" dirty="0" smtClean="0"/>
              <a:t>The final result should be like this:</a:t>
            </a:r>
          </a:p>
          <a:p>
            <a:endParaRPr lang="pt-BR" dirty="0"/>
          </a:p>
          <a:p>
            <a:endParaRPr lang="pt-BR" dirty="0"/>
          </a:p>
          <a:p>
            <a:pPr lvl="1"/>
            <a:endParaRPr lang="pt-BR" dirty="0" smtClean="0"/>
          </a:p>
          <a:p>
            <a:pPr lvl="1"/>
            <a:endParaRPr lang="pt-BR" dirty="0"/>
          </a:p>
        </p:txBody>
      </p:sp>
      <p:pic>
        <p:nvPicPr>
          <p:cNvPr id="4" name="Picture 3"/>
          <p:cNvPicPr>
            <a:picLocks noChangeAspect="1"/>
          </p:cNvPicPr>
          <p:nvPr/>
        </p:nvPicPr>
        <p:blipFill>
          <a:blip r:embed="rId2"/>
          <a:stretch>
            <a:fillRect/>
          </a:stretch>
        </p:blipFill>
        <p:spPr>
          <a:xfrm>
            <a:off x="5257800" y="1905000"/>
            <a:ext cx="3019425" cy="4867275"/>
          </a:xfrm>
          <a:prstGeom prst="rect">
            <a:avLst/>
          </a:prstGeom>
        </p:spPr>
      </p:pic>
    </p:spTree>
    <p:extLst>
      <p:ext uri="{BB962C8B-B14F-4D97-AF65-F5344CB8AC3E}">
        <p14:creationId xmlns:p14="http://schemas.microsoft.com/office/powerpoint/2010/main" val="2651431247"/>
      </p:ext>
    </p:extLst>
  </p:cSld>
  <p:clrMapOvr>
    <a:masterClrMapping/>
  </p:clrMapOvr>
  <p:transition spd="slow">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Internal block Diagram</a:t>
            </a:r>
            <a:endParaRPr lang="en-US" dirty="0"/>
          </a:p>
        </p:txBody>
      </p:sp>
      <p:pic>
        <p:nvPicPr>
          <p:cNvPr id="4" name="Content Placeholder 3"/>
          <p:cNvPicPr>
            <a:picLocks noGrp="1" noChangeAspect="1"/>
          </p:cNvPicPr>
          <p:nvPr>
            <p:ph idx="1"/>
          </p:nvPr>
        </p:nvPicPr>
        <p:blipFill>
          <a:blip r:embed="rId3"/>
          <a:stretch>
            <a:fillRect/>
          </a:stretch>
        </p:blipFill>
        <p:spPr>
          <a:xfrm>
            <a:off x="1600200" y="1259632"/>
            <a:ext cx="6172200" cy="5267305"/>
          </a:xfrm>
          <a:prstGeom prst="rect">
            <a:avLst/>
          </a:prstGeom>
        </p:spPr>
      </p:pic>
    </p:spTree>
  </p:cSld>
  <p:clrMapOvr>
    <a:overrideClrMapping bg1="lt1" tx1="dk1" bg2="lt2" tx2="dk2" accent1="accent1" accent2="accent2" accent3="accent3" accent4="accent4" accent5="accent5" accent6="accent6" hlink="hlink" folHlink="folHlink"/>
  </p:clrMapOvr>
  <p:transition spd="slow">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t-BR" dirty="0" smtClean="0"/>
              <a:t>Configuring the library – stm8s.h</a:t>
            </a:r>
            <a:endParaRPr lang="en-US" dirty="0"/>
          </a:p>
        </p:txBody>
      </p:sp>
      <p:pic>
        <p:nvPicPr>
          <p:cNvPr id="3" name="Content Placeholder 2"/>
          <p:cNvPicPr>
            <a:picLocks noGrp="1" noChangeAspect="1"/>
          </p:cNvPicPr>
          <p:nvPr>
            <p:ph idx="1"/>
          </p:nvPr>
        </p:nvPicPr>
        <p:blipFill>
          <a:blip r:embed="rId3"/>
          <a:stretch>
            <a:fillRect/>
          </a:stretch>
        </p:blipFill>
        <p:spPr>
          <a:xfrm>
            <a:off x="457200" y="1298585"/>
            <a:ext cx="8229600" cy="4638655"/>
          </a:xfrm>
          <a:prstGeom prst="rect">
            <a:avLst/>
          </a:prstGeom>
        </p:spPr>
      </p:pic>
    </p:spTree>
  </p:cSld>
  <p:clrMapOvr>
    <a:overrideClrMapping bg1="lt1" tx1="dk1" bg2="lt2" tx2="dk2" accent1="accent1" accent2="accent2" accent3="accent3" accent4="accent4" accent5="accent5" accent6="accent6" hlink="hlink" folHlink="folHlink"/>
  </p:clrMapOvr>
  <p:transition spd="slow">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pt-BR" dirty="0" smtClean="0"/>
              <a:t>Configuring the library – stm8s_conf.h</a:t>
            </a:r>
            <a:endParaRPr lang="en-US" dirty="0"/>
          </a:p>
        </p:txBody>
      </p:sp>
      <p:sp>
        <p:nvSpPr>
          <p:cNvPr id="2" name="Content Placeholder 1"/>
          <p:cNvSpPr>
            <a:spLocks noGrp="1"/>
          </p:cNvSpPr>
          <p:nvPr>
            <p:ph idx="1"/>
          </p:nvPr>
        </p:nvSpPr>
        <p:spPr>
          <a:xfrm>
            <a:off x="457200" y="1277496"/>
            <a:ext cx="8229600" cy="4093428"/>
          </a:xfrm>
        </p:spPr>
        <p:txBody>
          <a:bodyPr/>
          <a:lstStyle/>
          <a:p>
            <a:r>
              <a:rPr lang="en-US" dirty="0"/>
              <a:t>The Standard Peripherals Library implements run-time failure detection by checking the input values of all library functions. The run-time checking is achieved by using an </a:t>
            </a:r>
            <a:r>
              <a:rPr lang="en-US" b="1" i="1" dirty="0" err="1"/>
              <a:t>assert_param</a:t>
            </a:r>
            <a:r>
              <a:rPr lang="en-US" dirty="0"/>
              <a:t> macro. This macro is used in all library functions which have at least an input parameter. It allows the user to check that the input value lies within the defined parameter values</a:t>
            </a:r>
            <a:endParaRPr lang="pt-BR" dirty="0" smtClean="0"/>
          </a:p>
          <a:p>
            <a:r>
              <a:rPr lang="pt-BR" dirty="0" smtClean="0"/>
              <a:t>For the purpouse of this training, we won’t use this feature, so it’s mandatory to comment the assert define:</a:t>
            </a:r>
          </a:p>
          <a:p>
            <a:endParaRPr lang="pt-BR" dirty="0"/>
          </a:p>
          <a:p>
            <a:endParaRPr lang="pt-BR" dirty="0"/>
          </a:p>
        </p:txBody>
      </p:sp>
      <p:pic>
        <p:nvPicPr>
          <p:cNvPr id="6" name="Picture 5"/>
          <p:cNvPicPr>
            <a:picLocks noChangeAspect="1"/>
          </p:cNvPicPr>
          <p:nvPr/>
        </p:nvPicPr>
        <p:blipFill>
          <a:blip r:embed="rId2"/>
          <a:stretch>
            <a:fillRect/>
          </a:stretch>
        </p:blipFill>
        <p:spPr>
          <a:xfrm>
            <a:off x="457200" y="4255313"/>
            <a:ext cx="8458200" cy="1133475"/>
          </a:xfrm>
          <a:prstGeom prst="rect">
            <a:avLst/>
          </a:prstGeom>
        </p:spPr>
      </p:pic>
    </p:spTree>
    <p:extLst>
      <p:ext uri="{BB962C8B-B14F-4D97-AF65-F5344CB8AC3E}">
        <p14:creationId xmlns:p14="http://schemas.microsoft.com/office/powerpoint/2010/main" val="697352454"/>
      </p:ext>
    </p:extLst>
  </p:cSld>
  <p:clrMapOvr>
    <a:masterClrMapping/>
  </p:clrMapOvr>
  <p:transition spd="slow">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dirty="0" smtClean="0"/>
              <a:t>Compile the project (F7 as short key)</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457200" y="2228826"/>
            <a:ext cx="2333625" cy="2038350"/>
          </a:xfrm>
          <a:prstGeom prst="rect">
            <a:avLst/>
          </a:prstGeom>
          <a:noFill/>
          <a:ln w="9525">
            <a:noFill/>
            <a:miter lim="800000"/>
            <a:headEnd/>
            <a:tailEnd/>
          </a:ln>
        </p:spPr>
      </p:pic>
      <p:sp>
        <p:nvSpPr>
          <p:cNvPr id="2" name="Content Placeholder 1"/>
          <p:cNvSpPr>
            <a:spLocks noGrp="1"/>
          </p:cNvSpPr>
          <p:nvPr>
            <p:ph idx="1"/>
          </p:nvPr>
        </p:nvSpPr>
        <p:spPr>
          <a:xfrm>
            <a:off x="457200" y="1277496"/>
            <a:ext cx="8229600" cy="707886"/>
          </a:xfrm>
        </p:spPr>
        <p:txBody>
          <a:bodyPr/>
          <a:lstStyle/>
          <a:p>
            <a:r>
              <a:rPr lang="pt-BR" dirty="0" smtClean="0"/>
              <a:t>Once all is done, just compile and get the so desired 0 erros and 0 warnings</a:t>
            </a:r>
            <a:endParaRPr lang="pt-BR" dirty="0"/>
          </a:p>
        </p:txBody>
      </p:sp>
      <p:pic>
        <p:nvPicPr>
          <p:cNvPr id="3" name="Picture 2"/>
          <p:cNvPicPr>
            <a:picLocks noChangeAspect="1"/>
          </p:cNvPicPr>
          <p:nvPr/>
        </p:nvPicPr>
        <p:blipFill>
          <a:blip r:embed="rId4"/>
          <a:stretch>
            <a:fillRect/>
          </a:stretch>
        </p:blipFill>
        <p:spPr>
          <a:xfrm>
            <a:off x="457200" y="4556135"/>
            <a:ext cx="5219700" cy="1419225"/>
          </a:xfrm>
          <a:prstGeom prst="rect">
            <a:avLst/>
          </a:prstGeom>
        </p:spPr>
      </p:pic>
    </p:spTree>
  </p:cSld>
  <p:clrMapOvr>
    <a:overrideClrMapping bg1="lt1" tx1="dk1" bg2="lt2" tx2="dk2" accent1="accent1" accent2="accent2" accent3="accent3" accent4="accent4" accent5="accent5" accent6="accent6" hlink="hlink" folHlink="folHlink"/>
  </p:clrMapOvr>
  <p:transition spd="slow">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t-BR" dirty="0"/>
              <a:t>STM8S Training + LIS3DH </a:t>
            </a:r>
            <a:endParaRPr lang="en-US" dirty="0"/>
          </a:p>
        </p:txBody>
      </p:sp>
      <p:sp>
        <p:nvSpPr>
          <p:cNvPr id="4" name="Subtitle 3"/>
          <p:cNvSpPr>
            <a:spLocks noGrp="1"/>
          </p:cNvSpPr>
          <p:nvPr>
            <p:ph type="subTitle" idx="1"/>
          </p:nvPr>
        </p:nvSpPr>
        <p:spPr/>
        <p:txBody>
          <a:bodyPr/>
          <a:lstStyle/>
          <a:p>
            <a:r>
              <a:rPr lang="pt-BR" dirty="0" smtClean="0"/>
              <a:t>Tec. Char.</a:t>
            </a:r>
            <a:endParaRPr lang="en-US" dirty="0" smtClean="0"/>
          </a:p>
          <a:p>
            <a:endParaRPr lang="en-US" dirty="0"/>
          </a:p>
        </p:txBody>
      </p:sp>
    </p:spTree>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Programming interface - General Info</a:t>
            </a:r>
            <a:endParaRPr lang="en-US" dirty="0"/>
          </a:p>
        </p:txBody>
      </p:sp>
      <p:sp>
        <p:nvSpPr>
          <p:cNvPr id="3" name="Content Placeholder 2"/>
          <p:cNvSpPr>
            <a:spLocks noGrp="1"/>
          </p:cNvSpPr>
          <p:nvPr>
            <p:ph idx="1"/>
          </p:nvPr>
        </p:nvSpPr>
        <p:spPr>
          <a:xfrm>
            <a:off x="457200" y="1277496"/>
            <a:ext cx="8229600" cy="3170099"/>
          </a:xfrm>
        </p:spPr>
        <p:txBody>
          <a:bodyPr/>
          <a:lstStyle/>
          <a:p>
            <a:endParaRPr lang="pt-BR" dirty="0" smtClean="0"/>
          </a:p>
          <a:p>
            <a:r>
              <a:rPr lang="pt-BR" dirty="0" smtClean="0"/>
              <a:t>SWIM (Single Wire Interface Module):</a:t>
            </a:r>
          </a:p>
          <a:p>
            <a:r>
              <a:rPr lang="pt-BR" dirty="0" smtClean="0"/>
              <a:t>Direct access to all memory content and RAM</a:t>
            </a:r>
          </a:p>
          <a:p>
            <a:r>
              <a:rPr lang="pt-BR" dirty="0" smtClean="0"/>
              <a:t>The overall information is transmitted at a 145bytes/ms rate</a:t>
            </a:r>
          </a:p>
          <a:p>
            <a:r>
              <a:rPr lang="pt-BR" dirty="0" smtClean="0"/>
              <a:t>We do have a simple Stand Alone programmer based on the STM8S discovery kit</a:t>
            </a:r>
            <a:endParaRPr lang="en-US" dirty="0"/>
          </a:p>
        </p:txBody>
      </p:sp>
    </p:spTree>
  </p:cSld>
  <p:clrMapOvr>
    <a:overrideClrMapping bg1="lt1" tx1="dk1" bg2="lt2" tx2="dk2" accent1="accent1" accent2="accent2" accent3="accent3" accent4="accent4" accent5="accent5" accent6="accent6" hlink="hlink" folHlink="folHlink"/>
  </p:clrMapOvr>
  <p:transition spd="slow">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Interrupt – General Info</a:t>
            </a:r>
            <a:endParaRPr lang="en-US" dirty="0"/>
          </a:p>
        </p:txBody>
      </p:sp>
      <p:sp>
        <p:nvSpPr>
          <p:cNvPr id="3" name="Content Placeholder 2"/>
          <p:cNvSpPr>
            <a:spLocks noGrp="1"/>
          </p:cNvSpPr>
          <p:nvPr>
            <p:ph idx="1"/>
          </p:nvPr>
        </p:nvSpPr>
        <p:spPr>
          <a:xfrm>
            <a:off x="457200" y="1277496"/>
            <a:ext cx="8229600" cy="3477875"/>
          </a:xfrm>
        </p:spPr>
        <p:txBody>
          <a:bodyPr/>
          <a:lstStyle/>
          <a:p>
            <a:endParaRPr lang="pt-BR" dirty="0" smtClean="0"/>
          </a:p>
          <a:p>
            <a:r>
              <a:rPr lang="pt-BR" dirty="0" smtClean="0"/>
              <a:t>3 software priorities</a:t>
            </a:r>
          </a:p>
          <a:p>
            <a:r>
              <a:rPr lang="pt-BR" dirty="0" smtClean="0"/>
              <a:t>32 interrupt vectors already with hardware priorities</a:t>
            </a:r>
          </a:p>
          <a:p>
            <a:r>
              <a:rPr lang="pt-BR" dirty="0" smtClean="0"/>
              <a:t>Trap and reset interrupts</a:t>
            </a:r>
          </a:p>
          <a:p>
            <a:r>
              <a:rPr lang="pt-BR" dirty="0" smtClean="0"/>
              <a:t>27 external interrupts, distributed in 6 different vectors</a:t>
            </a:r>
          </a:p>
          <a:p>
            <a:endParaRPr lang="en-US" dirty="0"/>
          </a:p>
        </p:txBody>
      </p:sp>
    </p:spTree>
  </p:cSld>
  <p:clrMapOvr>
    <a:overrideClrMapping bg1="lt1" tx1="dk1" bg2="lt2" tx2="dk2" accent1="accent1" accent2="accent2" accent3="accent3" accent4="accent4" accent5="accent5" accent6="accent6" hlink="hlink" folHlink="folHlink"/>
  </p:clrMapOvr>
  <p:transition spd="slow">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Flash and EEPROM for the 003</a:t>
            </a:r>
            <a:endParaRPr lang="en-US" dirty="0"/>
          </a:p>
        </p:txBody>
      </p:sp>
      <p:sp>
        <p:nvSpPr>
          <p:cNvPr id="3" name="Content Placeholder 2"/>
          <p:cNvSpPr>
            <a:spLocks noGrp="1"/>
          </p:cNvSpPr>
          <p:nvPr>
            <p:ph idx="1"/>
          </p:nvPr>
        </p:nvSpPr>
        <p:spPr>
          <a:xfrm>
            <a:off x="457200" y="1277496"/>
            <a:ext cx="8229600" cy="3170099"/>
          </a:xfrm>
        </p:spPr>
        <p:txBody>
          <a:bodyPr/>
          <a:lstStyle/>
          <a:p>
            <a:endParaRPr lang="pt-BR" dirty="0" smtClean="0"/>
          </a:p>
          <a:p>
            <a:r>
              <a:rPr lang="pt-BR" dirty="0" smtClean="0"/>
              <a:t>This micro has 8Kb of flash</a:t>
            </a:r>
          </a:p>
          <a:p>
            <a:r>
              <a:rPr lang="pt-BR" dirty="0" smtClean="0"/>
              <a:t>128B de EEPROM</a:t>
            </a:r>
          </a:p>
          <a:p>
            <a:r>
              <a:rPr lang="pt-BR" dirty="0" smtClean="0"/>
              <a:t>It doesn’t have the feature Read while Write. </a:t>
            </a:r>
            <a:r>
              <a:rPr lang="en-US" dirty="0" smtClean="0"/>
              <a:t>Any micro with 16KB or more has this this </a:t>
            </a:r>
            <a:r>
              <a:rPr lang="en-US" dirty="0"/>
              <a:t>feature</a:t>
            </a:r>
            <a:endParaRPr lang="pt-BR" dirty="0"/>
          </a:p>
          <a:p>
            <a:endParaRPr lang="pt-BR" dirty="0" smtClean="0"/>
          </a:p>
        </p:txBody>
      </p:sp>
    </p:spTree>
  </p:cSld>
  <p:clrMapOvr>
    <a:overrideClrMapping bg1="lt1" tx1="dk1" bg2="lt2" tx2="dk2" accent1="accent1" accent2="accent2" accent3="accent3" accent4="accent4" accent5="accent5" accent6="accent6" hlink="hlink" folHlink="folHlink"/>
  </p:clrMapOvr>
  <p:transition spd="slow">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Clock </a:t>
            </a:r>
            <a:endParaRPr lang="en-US" dirty="0"/>
          </a:p>
        </p:txBody>
      </p:sp>
      <p:sp>
        <p:nvSpPr>
          <p:cNvPr id="3" name="Content Placeholder 2"/>
          <p:cNvSpPr>
            <a:spLocks noGrp="1"/>
          </p:cNvSpPr>
          <p:nvPr>
            <p:ph idx="1"/>
          </p:nvPr>
        </p:nvSpPr>
        <p:spPr>
          <a:xfrm>
            <a:off x="457200" y="1277496"/>
            <a:ext cx="8229600" cy="3477875"/>
          </a:xfrm>
        </p:spPr>
        <p:txBody>
          <a:bodyPr/>
          <a:lstStyle/>
          <a:p>
            <a:endParaRPr lang="pt-BR" dirty="0" smtClean="0"/>
          </a:p>
          <a:p>
            <a:r>
              <a:rPr lang="pt-BR" dirty="0" smtClean="0"/>
              <a:t>Startup clock:  After the reset, the system clock is automatically set to the minimum: 2MHz (HSI/8)</a:t>
            </a:r>
          </a:p>
          <a:p>
            <a:r>
              <a:rPr lang="pt-BR" dirty="0" smtClean="0"/>
              <a:t>CSS: this feature can be enabled to verify any issues under the HSE and automatically change back to HSI, avoiding any unexpected stop</a:t>
            </a:r>
          </a:p>
          <a:p>
            <a:endParaRPr lang="pt-BR" dirty="0" smtClean="0"/>
          </a:p>
          <a:p>
            <a:endParaRPr lang="en-US" dirty="0"/>
          </a:p>
        </p:txBody>
      </p:sp>
    </p:spTree>
  </p:cSld>
  <p:clrMapOvr>
    <a:overrideClrMapping bg1="lt1" tx1="dk1" bg2="lt2" tx2="dk2" accent1="accent1" accent2="accent2" accent3="accent3" accent4="accent4" accent5="accent5" accent6="accent6" hlink="hlink" folHlink="folHlink"/>
  </p:clrMapOvr>
  <p:transition spd="slow">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t-BR" dirty="0"/>
              <a:t>STM8S Training + LIS3DH </a:t>
            </a:r>
            <a:endParaRPr lang="en-US" dirty="0"/>
          </a:p>
        </p:txBody>
      </p:sp>
      <p:sp>
        <p:nvSpPr>
          <p:cNvPr id="4" name="Subtitle 3"/>
          <p:cNvSpPr>
            <a:spLocks noGrp="1"/>
          </p:cNvSpPr>
          <p:nvPr>
            <p:ph type="subTitle" idx="1"/>
          </p:nvPr>
        </p:nvSpPr>
        <p:spPr/>
        <p:txBody>
          <a:bodyPr/>
          <a:lstStyle/>
          <a:p>
            <a:r>
              <a:rPr lang="pt-BR" dirty="0" smtClean="0"/>
              <a:t>Hands-On</a:t>
            </a:r>
            <a:endParaRPr lang="en-US" dirty="0" smtClean="0"/>
          </a:p>
          <a:p>
            <a:endParaRPr lang="en-US" dirty="0"/>
          </a:p>
        </p:txBody>
      </p:sp>
    </p:spTree>
    <p:extLst>
      <p:ext uri="{BB962C8B-B14F-4D97-AF65-F5344CB8AC3E}">
        <p14:creationId xmlns:p14="http://schemas.microsoft.com/office/powerpoint/2010/main" val="2107707636"/>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Hands On</a:t>
            </a:r>
            <a:endParaRPr lang="en-US" dirty="0"/>
          </a:p>
        </p:txBody>
      </p:sp>
      <p:sp>
        <p:nvSpPr>
          <p:cNvPr id="3" name="Content Placeholder 2"/>
          <p:cNvSpPr>
            <a:spLocks noGrp="1"/>
          </p:cNvSpPr>
          <p:nvPr>
            <p:ph idx="1"/>
          </p:nvPr>
        </p:nvSpPr>
        <p:spPr>
          <a:xfrm>
            <a:off x="457200" y="1277496"/>
            <a:ext cx="8229600" cy="2862322"/>
          </a:xfrm>
        </p:spPr>
        <p:txBody>
          <a:bodyPr/>
          <a:lstStyle/>
          <a:p>
            <a:r>
              <a:rPr lang="pt-BR" dirty="0" smtClean="0"/>
              <a:t>GPIO</a:t>
            </a:r>
          </a:p>
          <a:p>
            <a:r>
              <a:rPr lang="pt-BR" dirty="0" smtClean="0"/>
              <a:t>ADC</a:t>
            </a:r>
          </a:p>
          <a:p>
            <a:r>
              <a:rPr lang="pt-BR" dirty="0" smtClean="0"/>
              <a:t>TIM4</a:t>
            </a:r>
          </a:p>
          <a:p>
            <a:r>
              <a:rPr lang="pt-BR" dirty="0" smtClean="0"/>
              <a:t>UART</a:t>
            </a:r>
          </a:p>
          <a:p>
            <a:r>
              <a:rPr lang="pt-BR" dirty="0" smtClean="0"/>
              <a:t>INCLINOMETER</a:t>
            </a:r>
            <a:endParaRPr lang="pt-BR" dirty="0" smtClean="0"/>
          </a:p>
        </p:txBody>
      </p:sp>
    </p:spTree>
    <p:extLst>
      <p:ext uri="{BB962C8B-B14F-4D97-AF65-F5344CB8AC3E}">
        <p14:creationId xmlns:p14="http://schemas.microsoft.com/office/powerpoint/2010/main" val="1067432287"/>
      </p:ext>
    </p:extLst>
  </p:cSld>
  <p:clrMapOvr>
    <a:masterClrMapping/>
  </p:clrMapOvr>
  <p:transition spd="slow">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STM8S Portfolio</a:t>
            </a:r>
            <a:endParaRPr lang="pt-BR" dirty="0"/>
          </a:p>
        </p:txBody>
      </p:sp>
      <p:pic>
        <p:nvPicPr>
          <p:cNvPr id="4" name="Content Placeholder 3"/>
          <p:cNvPicPr>
            <a:picLocks noGrp="1" noChangeAspect="1"/>
          </p:cNvPicPr>
          <p:nvPr>
            <p:ph idx="1"/>
          </p:nvPr>
        </p:nvPicPr>
        <p:blipFill>
          <a:blip r:embed="rId2"/>
          <a:stretch>
            <a:fillRect/>
          </a:stretch>
        </p:blipFill>
        <p:spPr>
          <a:xfrm>
            <a:off x="1257300" y="1565275"/>
            <a:ext cx="6629400" cy="4105275"/>
          </a:xfrm>
          <a:prstGeom prst="rect">
            <a:avLst/>
          </a:prstGeom>
        </p:spPr>
      </p:pic>
    </p:spTree>
    <p:extLst>
      <p:ext uri="{BB962C8B-B14F-4D97-AF65-F5344CB8AC3E}">
        <p14:creationId xmlns:p14="http://schemas.microsoft.com/office/powerpoint/2010/main" val="4202271223"/>
      </p:ext>
    </p:extLst>
  </p:cSld>
  <p:clrMapOvr>
    <a:masterClrMapping/>
  </p:clrMapOvr>
  <p:transition spd="slow">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Hands On</a:t>
            </a:r>
            <a:endParaRPr lang="en-US" dirty="0"/>
          </a:p>
        </p:txBody>
      </p:sp>
      <p:sp>
        <p:nvSpPr>
          <p:cNvPr id="3" name="Content Placeholder 2"/>
          <p:cNvSpPr>
            <a:spLocks noGrp="1"/>
          </p:cNvSpPr>
          <p:nvPr>
            <p:ph idx="1"/>
          </p:nvPr>
        </p:nvSpPr>
        <p:spPr>
          <a:xfrm>
            <a:off x="457200" y="1277496"/>
            <a:ext cx="8229600" cy="2862322"/>
          </a:xfrm>
        </p:spPr>
        <p:txBody>
          <a:bodyPr/>
          <a:lstStyle/>
          <a:p>
            <a:r>
              <a:rPr lang="pt-BR" dirty="0" smtClean="0"/>
              <a:t>GPIO</a:t>
            </a:r>
          </a:p>
          <a:p>
            <a:r>
              <a:rPr lang="pt-BR" dirty="0" smtClean="0">
                <a:solidFill>
                  <a:schemeClr val="accent1"/>
                </a:solidFill>
              </a:rPr>
              <a:t>ADC</a:t>
            </a:r>
          </a:p>
          <a:p>
            <a:r>
              <a:rPr lang="pt-BR" dirty="0" smtClean="0">
                <a:solidFill>
                  <a:schemeClr val="accent1"/>
                </a:solidFill>
              </a:rPr>
              <a:t>TIM4</a:t>
            </a:r>
          </a:p>
          <a:p>
            <a:r>
              <a:rPr lang="pt-BR" dirty="0" smtClean="0">
                <a:solidFill>
                  <a:schemeClr val="accent1"/>
                </a:solidFill>
              </a:rPr>
              <a:t>UART</a:t>
            </a:r>
          </a:p>
          <a:p>
            <a:r>
              <a:rPr lang="pt-BR" dirty="0" smtClean="0">
                <a:solidFill>
                  <a:schemeClr val="accent1"/>
                </a:solidFill>
              </a:rPr>
              <a:t>INCLINOMETER</a:t>
            </a:r>
            <a:endParaRPr lang="pt-BR" dirty="0" smtClean="0">
              <a:solidFill>
                <a:schemeClr val="accent1"/>
              </a:solidFill>
            </a:endParaRPr>
          </a:p>
        </p:txBody>
      </p:sp>
    </p:spTree>
    <p:extLst>
      <p:ext uri="{BB962C8B-B14F-4D97-AF65-F5344CB8AC3E}">
        <p14:creationId xmlns:p14="http://schemas.microsoft.com/office/powerpoint/2010/main" val="3237894047"/>
      </p:ext>
    </p:extLst>
  </p:cSld>
  <p:clrMapOvr>
    <a:masterClrMapping/>
  </p:clrMapOvr>
  <p:transition spd="slow">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Library</a:t>
            </a:r>
            <a:endParaRPr lang="en-US" dirty="0"/>
          </a:p>
        </p:txBody>
      </p:sp>
      <p:pic>
        <p:nvPicPr>
          <p:cNvPr id="9220" name="Picture 4"/>
          <p:cNvPicPr>
            <a:picLocks noGrp="1" noChangeAspect="1" noChangeArrowheads="1"/>
          </p:cNvPicPr>
          <p:nvPr>
            <p:ph idx="1"/>
          </p:nvPr>
        </p:nvPicPr>
        <p:blipFill>
          <a:blip r:embed="rId2" cstate="print"/>
          <a:stretch>
            <a:fillRect/>
          </a:stretch>
        </p:blipFill>
        <p:spPr bwMode="auto">
          <a:xfrm>
            <a:off x="457200" y="1798099"/>
            <a:ext cx="8229600" cy="3639627"/>
          </a:xfrm>
          <a:prstGeom prst="rect">
            <a:avLst/>
          </a:prstGeom>
          <a:noFill/>
          <a:ln w="9525">
            <a:noFill/>
            <a:miter lim="800000"/>
            <a:headEnd/>
            <a:tailEnd/>
          </a:ln>
        </p:spPr>
      </p:pic>
    </p:spTree>
    <p:extLst>
      <p:ext uri="{BB962C8B-B14F-4D97-AF65-F5344CB8AC3E}">
        <p14:creationId xmlns:p14="http://schemas.microsoft.com/office/powerpoint/2010/main" val="2433163240"/>
      </p:ext>
    </p:extLst>
  </p:cSld>
  <p:clrMapOvr>
    <a:masterClrMapping/>
  </p:clrMapOvr>
  <p:transition spd="slow">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Library</a:t>
            </a:r>
            <a:endParaRPr lang="en-US" dirty="0"/>
          </a:p>
        </p:txBody>
      </p:sp>
      <p:pic>
        <p:nvPicPr>
          <p:cNvPr id="10243" name="Picture 3"/>
          <p:cNvPicPr>
            <a:picLocks noGrp="1" noChangeAspect="1" noChangeArrowheads="1"/>
          </p:cNvPicPr>
          <p:nvPr>
            <p:ph idx="1"/>
          </p:nvPr>
        </p:nvPicPr>
        <p:blipFill>
          <a:blip r:embed="rId2" cstate="print"/>
          <a:stretch>
            <a:fillRect/>
          </a:stretch>
        </p:blipFill>
        <p:spPr bwMode="auto">
          <a:xfrm>
            <a:off x="457200" y="2084153"/>
            <a:ext cx="8229600" cy="3067519"/>
          </a:xfrm>
          <a:prstGeom prst="rect">
            <a:avLst/>
          </a:prstGeom>
          <a:noFill/>
          <a:ln w="9525">
            <a:noFill/>
            <a:miter lim="800000"/>
            <a:headEnd/>
            <a:tailEnd/>
          </a:ln>
        </p:spPr>
      </p:pic>
    </p:spTree>
    <p:extLst>
      <p:ext uri="{BB962C8B-B14F-4D97-AF65-F5344CB8AC3E}">
        <p14:creationId xmlns:p14="http://schemas.microsoft.com/office/powerpoint/2010/main" val="3334370500"/>
      </p:ext>
    </p:extLst>
  </p:cSld>
  <p:clrMapOvr>
    <a:masterClrMapping/>
  </p:clrMapOvr>
  <p:transition spd="slow">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Library</a:t>
            </a:r>
            <a:endParaRPr lang="en-US" dirty="0"/>
          </a:p>
        </p:txBody>
      </p:sp>
      <p:pic>
        <p:nvPicPr>
          <p:cNvPr id="11266" name="Picture 2"/>
          <p:cNvPicPr>
            <a:picLocks noGrp="1" noChangeAspect="1" noChangeArrowheads="1"/>
          </p:cNvPicPr>
          <p:nvPr>
            <p:ph idx="1"/>
          </p:nvPr>
        </p:nvPicPr>
        <p:blipFill>
          <a:blip r:embed="rId2" cstate="print"/>
          <a:stretch>
            <a:fillRect/>
          </a:stretch>
        </p:blipFill>
        <p:spPr bwMode="auto">
          <a:xfrm>
            <a:off x="457200" y="1836072"/>
            <a:ext cx="8229600" cy="3563681"/>
          </a:xfrm>
          <a:prstGeom prst="rect">
            <a:avLst/>
          </a:prstGeom>
          <a:noFill/>
          <a:ln w="9525">
            <a:noFill/>
            <a:miter lim="800000"/>
            <a:headEnd/>
            <a:tailEnd/>
          </a:ln>
        </p:spPr>
      </p:pic>
    </p:spTree>
    <p:extLst>
      <p:ext uri="{BB962C8B-B14F-4D97-AF65-F5344CB8AC3E}">
        <p14:creationId xmlns:p14="http://schemas.microsoft.com/office/powerpoint/2010/main" val="20893444"/>
      </p:ext>
    </p:extLst>
  </p:cSld>
  <p:clrMapOvr>
    <a:masterClrMapping/>
  </p:clrMapOvr>
  <p:transition spd="slow">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Library</a:t>
            </a:r>
            <a:endParaRPr lang="en-US" dirty="0"/>
          </a:p>
        </p:txBody>
      </p:sp>
      <p:pic>
        <p:nvPicPr>
          <p:cNvPr id="12290" name="Picture 2"/>
          <p:cNvPicPr>
            <a:picLocks noGrp="1" noChangeAspect="1" noChangeArrowheads="1"/>
          </p:cNvPicPr>
          <p:nvPr>
            <p:ph idx="1"/>
          </p:nvPr>
        </p:nvPicPr>
        <p:blipFill>
          <a:blip r:embed="rId2" cstate="print"/>
          <a:stretch>
            <a:fillRect/>
          </a:stretch>
        </p:blipFill>
        <p:spPr bwMode="auto">
          <a:xfrm>
            <a:off x="457200" y="1856832"/>
            <a:ext cx="8229600" cy="3522161"/>
          </a:xfrm>
          <a:prstGeom prst="rect">
            <a:avLst/>
          </a:prstGeom>
          <a:noFill/>
          <a:ln w="9525">
            <a:noFill/>
            <a:miter lim="800000"/>
            <a:headEnd/>
            <a:tailEnd/>
          </a:ln>
        </p:spPr>
      </p:pic>
    </p:spTree>
    <p:extLst>
      <p:ext uri="{BB962C8B-B14F-4D97-AF65-F5344CB8AC3E}">
        <p14:creationId xmlns:p14="http://schemas.microsoft.com/office/powerpoint/2010/main" val="2857068445"/>
      </p:ext>
    </p:extLst>
  </p:cSld>
  <p:clrMapOvr>
    <a:masterClrMapping/>
  </p:clrMapOvr>
  <p:transition spd="slow">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Library</a:t>
            </a:r>
            <a:endParaRPr lang="en-US" dirty="0"/>
          </a:p>
        </p:txBody>
      </p:sp>
      <p:pic>
        <p:nvPicPr>
          <p:cNvPr id="13314" name="Picture 2"/>
          <p:cNvPicPr>
            <a:picLocks noGrp="1" noChangeAspect="1" noChangeArrowheads="1"/>
          </p:cNvPicPr>
          <p:nvPr>
            <p:ph idx="1"/>
          </p:nvPr>
        </p:nvPicPr>
        <p:blipFill>
          <a:blip r:embed="rId2" cstate="print"/>
          <a:stretch>
            <a:fillRect/>
          </a:stretch>
        </p:blipFill>
        <p:spPr bwMode="auto">
          <a:xfrm>
            <a:off x="457200" y="2079955"/>
            <a:ext cx="8229600" cy="3075915"/>
          </a:xfrm>
          <a:prstGeom prst="rect">
            <a:avLst/>
          </a:prstGeom>
          <a:noFill/>
          <a:ln w="9525">
            <a:noFill/>
            <a:miter lim="800000"/>
            <a:headEnd/>
            <a:tailEnd/>
          </a:ln>
        </p:spPr>
      </p:pic>
    </p:spTree>
    <p:extLst>
      <p:ext uri="{BB962C8B-B14F-4D97-AF65-F5344CB8AC3E}">
        <p14:creationId xmlns:p14="http://schemas.microsoft.com/office/powerpoint/2010/main" val="417257628"/>
      </p:ext>
    </p:extLst>
  </p:cSld>
  <p:clrMapOvr>
    <a:masterClrMapping/>
  </p:clrMapOvr>
  <p:transition spd="slow">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Library</a:t>
            </a:r>
            <a:endParaRPr lang="en-US" dirty="0"/>
          </a:p>
        </p:txBody>
      </p:sp>
      <p:pic>
        <p:nvPicPr>
          <p:cNvPr id="14338" name="Picture 2"/>
          <p:cNvPicPr>
            <a:picLocks noGrp="1" noChangeAspect="1" noChangeArrowheads="1"/>
          </p:cNvPicPr>
          <p:nvPr>
            <p:ph idx="1"/>
          </p:nvPr>
        </p:nvPicPr>
        <p:blipFill>
          <a:blip r:embed="rId2" cstate="print"/>
          <a:stretch>
            <a:fillRect/>
          </a:stretch>
        </p:blipFill>
        <p:spPr bwMode="auto">
          <a:xfrm>
            <a:off x="457200" y="1779674"/>
            <a:ext cx="8229600" cy="3676477"/>
          </a:xfrm>
          <a:prstGeom prst="rect">
            <a:avLst/>
          </a:prstGeom>
          <a:noFill/>
          <a:ln w="9525">
            <a:noFill/>
            <a:miter lim="800000"/>
            <a:headEnd/>
            <a:tailEnd/>
          </a:ln>
        </p:spPr>
      </p:pic>
    </p:spTree>
    <p:extLst>
      <p:ext uri="{BB962C8B-B14F-4D97-AF65-F5344CB8AC3E}">
        <p14:creationId xmlns:p14="http://schemas.microsoft.com/office/powerpoint/2010/main" val="3807985282"/>
      </p:ext>
    </p:extLst>
  </p:cSld>
  <p:clrMapOvr>
    <a:masterClrMapping/>
  </p:clrMapOvr>
  <p:transition spd="slow">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GPIO</a:t>
            </a:r>
            <a:endParaRPr lang="en-US" dirty="0"/>
          </a:p>
        </p:txBody>
      </p:sp>
      <p:sp>
        <p:nvSpPr>
          <p:cNvPr id="3" name="Content Placeholder 2"/>
          <p:cNvSpPr>
            <a:spLocks noGrp="1"/>
          </p:cNvSpPr>
          <p:nvPr>
            <p:ph idx="1"/>
          </p:nvPr>
        </p:nvSpPr>
        <p:spPr>
          <a:xfrm>
            <a:off x="457200" y="1277496"/>
            <a:ext cx="8229600" cy="2246769"/>
          </a:xfrm>
        </p:spPr>
        <p:txBody>
          <a:bodyPr/>
          <a:lstStyle/>
          <a:p>
            <a:r>
              <a:rPr lang="pt-BR" dirty="0" smtClean="0"/>
              <a:t>Turn on and off a simple LED</a:t>
            </a:r>
          </a:p>
          <a:p>
            <a:endParaRPr lang="pt-BR" dirty="0"/>
          </a:p>
          <a:p>
            <a:endParaRPr lang="pt-BR" dirty="0" smtClean="0"/>
          </a:p>
          <a:p>
            <a:pPr>
              <a:buNone/>
            </a:pPr>
            <a:endParaRPr lang="en-US" dirty="0"/>
          </a:p>
        </p:txBody>
      </p:sp>
      <p:pic>
        <p:nvPicPr>
          <p:cNvPr id="5" name="Picture 4"/>
          <p:cNvPicPr>
            <a:picLocks noChangeAspect="1"/>
          </p:cNvPicPr>
          <p:nvPr/>
        </p:nvPicPr>
        <p:blipFill>
          <a:blip r:embed="rId2"/>
          <a:stretch>
            <a:fillRect/>
          </a:stretch>
        </p:blipFill>
        <p:spPr>
          <a:xfrm>
            <a:off x="457200" y="1828800"/>
            <a:ext cx="2971800" cy="3819710"/>
          </a:xfrm>
          <a:prstGeom prst="rect">
            <a:avLst/>
          </a:prstGeom>
        </p:spPr>
      </p:pic>
      <p:sp>
        <p:nvSpPr>
          <p:cNvPr id="6" name="TextBox 5"/>
          <p:cNvSpPr txBox="1"/>
          <p:nvPr/>
        </p:nvSpPr>
        <p:spPr>
          <a:xfrm>
            <a:off x="3581400" y="1856870"/>
            <a:ext cx="5562600" cy="4154984"/>
          </a:xfrm>
          <a:prstGeom prst="rect">
            <a:avLst/>
          </a:prstGeom>
          <a:noFill/>
        </p:spPr>
        <p:txBody>
          <a:bodyPr wrap="square" rtlCol="0">
            <a:spAutoFit/>
          </a:bodyPr>
          <a:lstStyle/>
          <a:p>
            <a:r>
              <a:rPr lang="pt-BR" sz="1200" dirty="0">
                <a:solidFill>
                  <a:schemeClr val="tx2"/>
                </a:solidFill>
              </a:rPr>
              <a:t>#include</a:t>
            </a:r>
            <a:r>
              <a:rPr lang="pt-BR" sz="1200" dirty="0"/>
              <a:t> </a:t>
            </a:r>
            <a:r>
              <a:rPr lang="pt-BR" sz="1200" dirty="0">
                <a:solidFill>
                  <a:srgbClr val="00B050"/>
                </a:solidFill>
              </a:rPr>
              <a:t>"stm8s.h"</a:t>
            </a:r>
          </a:p>
          <a:p>
            <a:endParaRPr lang="pt-BR" sz="1200" dirty="0"/>
          </a:p>
          <a:p>
            <a:r>
              <a:rPr lang="pt-BR" sz="1200" dirty="0">
                <a:solidFill>
                  <a:schemeClr val="tx2"/>
                </a:solidFill>
              </a:rPr>
              <a:t>void</a:t>
            </a:r>
            <a:r>
              <a:rPr lang="pt-BR" sz="1200" dirty="0"/>
              <a:t> Delay(u16 nCount)</a:t>
            </a:r>
          </a:p>
          <a:p>
            <a:r>
              <a:rPr lang="pt-BR" sz="1200" dirty="0"/>
              <a:t>{</a:t>
            </a:r>
          </a:p>
          <a:p>
            <a:r>
              <a:rPr lang="pt-BR" sz="1200" dirty="0"/>
              <a:t>  /* Decrement nCount value */</a:t>
            </a:r>
          </a:p>
          <a:p>
            <a:r>
              <a:rPr lang="pt-BR" sz="1200" dirty="0"/>
              <a:t>  </a:t>
            </a:r>
            <a:r>
              <a:rPr lang="pt-BR" sz="1200" dirty="0">
                <a:solidFill>
                  <a:schemeClr val="tx2"/>
                </a:solidFill>
              </a:rPr>
              <a:t>while</a:t>
            </a:r>
            <a:r>
              <a:rPr lang="pt-BR" sz="1200" dirty="0"/>
              <a:t> (nCount != </a:t>
            </a:r>
            <a:r>
              <a:rPr lang="pt-BR" sz="1200" dirty="0">
                <a:solidFill>
                  <a:srgbClr val="FF0000"/>
                </a:solidFill>
              </a:rPr>
              <a:t>0</a:t>
            </a:r>
            <a:r>
              <a:rPr lang="pt-BR" sz="1200" dirty="0"/>
              <a:t>)</a:t>
            </a:r>
          </a:p>
          <a:p>
            <a:r>
              <a:rPr lang="pt-BR" sz="1200" dirty="0"/>
              <a:t>  {</a:t>
            </a:r>
          </a:p>
          <a:p>
            <a:r>
              <a:rPr lang="pt-BR" sz="1200" dirty="0"/>
              <a:t>    nCount--;</a:t>
            </a:r>
          </a:p>
          <a:p>
            <a:r>
              <a:rPr lang="pt-BR" sz="1200" dirty="0"/>
              <a:t>  }</a:t>
            </a:r>
          </a:p>
          <a:p>
            <a:r>
              <a:rPr lang="pt-BR" sz="1200" dirty="0"/>
              <a:t>}</a:t>
            </a:r>
          </a:p>
          <a:p>
            <a:endParaRPr lang="pt-BR" sz="1200" dirty="0"/>
          </a:p>
          <a:p>
            <a:r>
              <a:rPr lang="pt-BR" sz="1200" dirty="0"/>
              <a:t>main()</a:t>
            </a:r>
          </a:p>
          <a:p>
            <a:r>
              <a:rPr lang="pt-BR" sz="1200" dirty="0"/>
              <a:t>{</a:t>
            </a:r>
          </a:p>
          <a:p>
            <a:r>
              <a:rPr lang="pt-BR" sz="1200" dirty="0" smtClean="0"/>
              <a:t>    GPIO_Init(GPIOD,GPIO_PIN_0,GPIO_MODE_OUT_PP_HIGH_SLOW</a:t>
            </a:r>
            <a:r>
              <a:rPr lang="pt-BR" sz="1200" dirty="0"/>
              <a:t>);</a:t>
            </a:r>
          </a:p>
          <a:p>
            <a:r>
              <a:rPr lang="pt-BR" sz="1200" dirty="0" smtClean="0">
                <a:solidFill>
                  <a:schemeClr val="tx2"/>
                </a:solidFill>
              </a:rPr>
              <a:t>    while</a:t>
            </a:r>
            <a:r>
              <a:rPr lang="pt-BR" sz="1200" dirty="0" smtClean="0"/>
              <a:t> (</a:t>
            </a:r>
            <a:r>
              <a:rPr lang="pt-BR" sz="1200" dirty="0" smtClean="0">
                <a:solidFill>
                  <a:srgbClr val="FF0000"/>
                </a:solidFill>
              </a:rPr>
              <a:t>1</a:t>
            </a:r>
            <a:r>
              <a:rPr lang="pt-BR" sz="1200" dirty="0" smtClean="0"/>
              <a:t>)</a:t>
            </a:r>
          </a:p>
          <a:p>
            <a:r>
              <a:rPr lang="pt-BR" sz="1200" dirty="0" smtClean="0"/>
              <a:t>    {</a:t>
            </a:r>
          </a:p>
          <a:p>
            <a:r>
              <a:rPr lang="pt-BR" sz="1200" dirty="0" smtClean="0"/>
              <a:t>        GPIO_WriteLow(GPIOD,GPIO_PIN_0</a:t>
            </a:r>
            <a:r>
              <a:rPr lang="pt-BR" sz="1200" dirty="0"/>
              <a:t>);</a:t>
            </a:r>
          </a:p>
          <a:p>
            <a:r>
              <a:rPr lang="pt-BR" sz="1200" dirty="0" smtClean="0"/>
              <a:t>        Delay(</a:t>
            </a:r>
            <a:r>
              <a:rPr lang="pt-BR" sz="1200" dirty="0" smtClean="0">
                <a:solidFill>
                  <a:srgbClr val="FF0000"/>
                </a:solidFill>
              </a:rPr>
              <a:t>9000</a:t>
            </a:r>
            <a:r>
              <a:rPr lang="pt-BR" sz="1200" dirty="0"/>
              <a:t>);</a:t>
            </a:r>
          </a:p>
          <a:p>
            <a:r>
              <a:rPr lang="pt-BR" sz="1200" dirty="0" smtClean="0"/>
              <a:t>        GPIO_WriteHigh(GPIOD,GPIO_PIN_0</a:t>
            </a:r>
            <a:r>
              <a:rPr lang="pt-BR" sz="1200" dirty="0"/>
              <a:t>);</a:t>
            </a:r>
          </a:p>
          <a:p>
            <a:r>
              <a:rPr lang="pt-BR" sz="1200" dirty="0" smtClean="0"/>
              <a:t>        Delay(</a:t>
            </a:r>
            <a:r>
              <a:rPr lang="pt-BR" sz="1200" dirty="0" smtClean="0">
                <a:solidFill>
                  <a:srgbClr val="FF0000"/>
                </a:solidFill>
              </a:rPr>
              <a:t>9000</a:t>
            </a:r>
            <a:r>
              <a:rPr lang="pt-BR" sz="1200" dirty="0"/>
              <a:t>);</a:t>
            </a:r>
          </a:p>
          <a:p>
            <a:r>
              <a:rPr lang="pt-BR" sz="1200" dirty="0" smtClean="0"/>
              <a:t>    }</a:t>
            </a:r>
            <a:endParaRPr lang="pt-BR" sz="1200" dirty="0"/>
          </a:p>
          <a:p>
            <a:r>
              <a:rPr lang="pt-BR" sz="1200" dirty="0"/>
              <a:t>}</a:t>
            </a:r>
          </a:p>
        </p:txBody>
      </p:sp>
    </p:spTree>
    <p:extLst>
      <p:ext uri="{BB962C8B-B14F-4D97-AF65-F5344CB8AC3E}">
        <p14:creationId xmlns:p14="http://schemas.microsoft.com/office/powerpoint/2010/main" val="33747226"/>
      </p:ext>
    </p:extLst>
  </p:cSld>
  <p:clrMapOvr>
    <a:masterClrMapping/>
  </p:clrMapOvr>
  <p:transition spd="slow">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GPIO</a:t>
            </a:r>
            <a:endParaRPr lang="en-US" dirty="0"/>
          </a:p>
        </p:txBody>
      </p:sp>
      <p:sp>
        <p:nvSpPr>
          <p:cNvPr id="3" name="Content Placeholder 2"/>
          <p:cNvSpPr>
            <a:spLocks noGrp="1"/>
          </p:cNvSpPr>
          <p:nvPr>
            <p:ph idx="1"/>
          </p:nvPr>
        </p:nvSpPr>
        <p:spPr>
          <a:xfrm>
            <a:off x="457200" y="1277496"/>
            <a:ext cx="8229600" cy="1015663"/>
          </a:xfrm>
        </p:spPr>
        <p:txBody>
          <a:bodyPr/>
          <a:lstStyle/>
          <a:p>
            <a:r>
              <a:rPr lang="pt-BR" dirty="0" smtClean="0"/>
              <a:t>Blink a simple LED, depending on the key status</a:t>
            </a:r>
          </a:p>
          <a:p>
            <a:pPr>
              <a:buNone/>
            </a:pPr>
            <a:endParaRPr lang="en-US" dirty="0"/>
          </a:p>
        </p:txBody>
      </p:sp>
      <p:pic>
        <p:nvPicPr>
          <p:cNvPr id="4" name="Picture 3"/>
          <p:cNvPicPr>
            <a:picLocks noChangeAspect="1"/>
          </p:cNvPicPr>
          <p:nvPr/>
        </p:nvPicPr>
        <p:blipFill>
          <a:blip r:embed="rId2"/>
          <a:stretch>
            <a:fillRect/>
          </a:stretch>
        </p:blipFill>
        <p:spPr>
          <a:xfrm>
            <a:off x="457200" y="2057400"/>
            <a:ext cx="2105025" cy="2114550"/>
          </a:xfrm>
          <a:prstGeom prst="rect">
            <a:avLst/>
          </a:prstGeom>
        </p:spPr>
      </p:pic>
      <p:sp>
        <p:nvSpPr>
          <p:cNvPr id="5" name="TextBox 4"/>
          <p:cNvSpPr txBox="1"/>
          <p:nvPr/>
        </p:nvSpPr>
        <p:spPr>
          <a:xfrm>
            <a:off x="2667000" y="1600200"/>
            <a:ext cx="6477000" cy="5262979"/>
          </a:xfrm>
          <a:prstGeom prst="rect">
            <a:avLst/>
          </a:prstGeom>
          <a:noFill/>
        </p:spPr>
        <p:txBody>
          <a:bodyPr wrap="square" rtlCol="0">
            <a:spAutoFit/>
          </a:bodyPr>
          <a:lstStyle/>
          <a:p>
            <a:r>
              <a:rPr lang="pt-BR" sz="1200" dirty="0">
                <a:solidFill>
                  <a:schemeClr val="tx2"/>
                </a:solidFill>
              </a:rPr>
              <a:t>#include</a:t>
            </a:r>
            <a:r>
              <a:rPr lang="pt-BR" sz="1200" dirty="0"/>
              <a:t> </a:t>
            </a:r>
            <a:r>
              <a:rPr lang="pt-BR" sz="1200" dirty="0">
                <a:solidFill>
                  <a:srgbClr val="00B050"/>
                </a:solidFill>
              </a:rPr>
              <a:t>"stm8s.h"</a:t>
            </a:r>
          </a:p>
          <a:p>
            <a:endParaRPr lang="pt-BR" sz="1200" dirty="0"/>
          </a:p>
          <a:p>
            <a:r>
              <a:rPr lang="pt-BR" sz="1200" dirty="0">
                <a:solidFill>
                  <a:schemeClr val="tx2"/>
                </a:solidFill>
              </a:rPr>
              <a:t>void</a:t>
            </a:r>
            <a:r>
              <a:rPr lang="pt-BR" sz="1200" dirty="0"/>
              <a:t> Delay(u16 nCount)</a:t>
            </a:r>
          </a:p>
          <a:p>
            <a:r>
              <a:rPr lang="pt-BR" sz="1200" dirty="0"/>
              <a:t>{</a:t>
            </a:r>
          </a:p>
          <a:p>
            <a:r>
              <a:rPr lang="pt-BR" sz="1200" dirty="0"/>
              <a:t>  /* Decrement nCount value */</a:t>
            </a:r>
          </a:p>
          <a:p>
            <a:r>
              <a:rPr lang="pt-BR" sz="1200" dirty="0"/>
              <a:t>  </a:t>
            </a:r>
            <a:r>
              <a:rPr lang="pt-BR" sz="1200" dirty="0">
                <a:solidFill>
                  <a:schemeClr val="tx2"/>
                </a:solidFill>
              </a:rPr>
              <a:t>while</a:t>
            </a:r>
            <a:r>
              <a:rPr lang="pt-BR" sz="1200" dirty="0"/>
              <a:t> (nCount != </a:t>
            </a:r>
            <a:r>
              <a:rPr lang="pt-BR" sz="1200" dirty="0">
                <a:solidFill>
                  <a:srgbClr val="FF0000"/>
                </a:solidFill>
              </a:rPr>
              <a:t>0</a:t>
            </a:r>
            <a:r>
              <a:rPr lang="pt-BR" sz="1200" dirty="0"/>
              <a:t>)</a:t>
            </a:r>
          </a:p>
          <a:p>
            <a:r>
              <a:rPr lang="pt-BR" sz="1200" dirty="0"/>
              <a:t>  {</a:t>
            </a:r>
          </a:p>
          <a:p>
            <a:r>
              <a:rPr lang="pt-BR" sz="1200" dirty="0"/>
              <a:t>    nCount--;</a:t>
            </a:r>
          </a:p>
          <a:p>
            <a:r>
              <a:rPr lang="pt-BR" sz="1200" dirty="0"/>
              <a:t>  }</a:t>
            </a:r>
          </a:p>
          <a:p>
            <a:r>
              <a:rPr lang="pt-BR" sz="1200" dirty="0"/>
              <a:t>}</a:t>
            </a:r>
          </a:p>
          <a:p>
            <a:endParaRPr lang="pt-BR" sz="1200" dirty="0"/>
          </a:p>
          <a:p>
            <a:r>
              <a:rPr lang="pt-BR" sz="1200" dirty="0"/>
              <a:t>main()</a:t>
            </a:r>
          </a:p>
          <a:p>
            <a:r>
              <a:rPr lang="pt-BR" sz="1200" dirty="0"/>
              <a:t>{</a:t>
            </a:r>
          </a:p>
          <a:p>
            <a:r>
              <a:rPr lang="pt-BR" sz="1200" dirty="0"/>
              <a:t>	GPIO_Init(GPIOD,GPIO_PIN_0,GPIO_MODE_OUT_PP_HIGH_SLOW</a:t>
            </a:r>
            <a:r>
              <a:rPr lang="pt-BR" sz="1200" dirty="0" smtClean="0"/>
              <a:t>);</a:t>
            </a:r>
          </a:p>
          <a:p>
            <a:r>
              <a:rPr lang="pt-BR" sz="1200" dirty="0" smtClean="0"/>
              <a:t>	GPIO_Init(GPIOB,GPIO_PIN_7,GPIO_MODE_IN_PU_NO_IT</a:t>
            </a:r>
            <a:r>
              <a:rPr lang="pt-BR" sz="1200" dirty="0"/>
              <a:t>);</a:t>
            </a:r>
          </a:p>
          <a:p>
            <a:r>
              <a:rPr lang="pt-BR" sz="1200" dirty="0" smtClean="0"/>
              <a:t>	</a:t>
            </a:r>
            <a:r>
              <a:rPr lang="pt-BR" sz="1200" dirty="0" smtClean="0">
                <a:solidFill>
                  <a:schemeClr val="tx2"/>
                </a:solidFill>
              </a:rPr>
              <a:t>while</a:t>
            </a:r>
            <a:r>
              <a:rPr lang="pt-BR" sz="1200" dirty="0" smtClean="0"/>
              <a:t> (</a:t>
            </a:r>
            <a:r>
              <a:rPr lang="pt-BR" sz="1200" dirty="0" smtClean="0">
                <a:solidFill>
                  <a:srgbClr val="FF0000"/>
                </a:solidFill>
              </a:rPr>
              <a:t>1</a:t>
            </a:r>
            <a:r>
              <a:rPr lang="pt-BR" sz="1200" dirty="0" smtClean="0"/>
              <a:t>)</a:t>
            </a:r>
          </a:p>
          <a:p>
            <a:r>
              <a:rPr lang="pt-BR" sz="1200" dirty="0" smtClean="0"/>
              <a:t>	{</a:t>
            </a:r>
          </a:p>
          <a:p>
            <a:r>
              <a:rPr lang="pt-BR" sz="1200" dirty="0"/>
              <a:t>		</a:t>
            </a:r>
            <a:r>
              <a:rPr lang="pt-BR" sz="1200" dirty="0">
                <a:solidFill>
                  <a:schemeClr val="tx2"/>
                </a:solidFill>
              </a:rPr>
              <a:t>if</a:t>
            </a:r>
            <a:r>
              <a:rPr lang="pt-BR" sz="1200" dirty="0"/>
              <a:t>(GPIO_ReadInputPin(GPIOB,GPIO_PIN_7) == RESET)</a:t>
            </a:r>
          </a:p>
          <a:p>
            <a:r>
              <a:rPr lang="pt-BR" sz="1200" dirty="0"/>
              <a:t>		{</a:t>
            </a:r>
          </a:p>
          <a:p>
            <a:r>
              <a:rPr lang="pt-BR" sz="1200" dirty="0"/>
              <a:t>			GPIO_WriteLow(GPIOD,GPIO_PIN_0);</a:t>
            </a:r>
          </a:p>
          <a:p>
            <a:r>
              <a:rPr lang="pt-BR" sz="1200" dirty="0"/>
              <a:t>		}</a:t>
            </a:r>
          </a:p>
          <a:p>
            <a:r>
              <a:rPr lang="pt-BR" sz="1200" dirty="0"/>
              <a:t>		</a:t>
            </a:r>
            <a:r>
              <a:rPr lang="pt-BR" sz="1200" dirty="0">
                <a:solidFill>
                  <a:schemeClr val="tx2"/>
                </a:solidFill>
              </a:rPr>
              <a:t>else</a:t>
            </a:r>
          </a:p>
          <a:p>
            <a:r>
              <a:rPr lang="pt-BR" sz="1200" dirty="0"/>
              <a:t>		{</a:t>
            </a:r>
          </a:p>
          <a:p>
            <a:r>
              <a:rPr lang="pt-BR" sz="1200" dirty="0"/>
              <a:t>			GPIO_WriteHigh(GPIOD,GPIO_PIN_0);</a:t>
            </a:r>
          </a:p>
          <a:p>
            <a:r>
              <a:rPr lang="pt-BR" sz="1200" dirty="0"/>
              <a:t>		</a:t>
            </a:r>
            <a:r>
              <a:rPr lang="pt-BR" sz="1200" dirty="0" smtClean="0"/>
              <a:t>}</a:t>
            </a:r>
          </a:p>
          <a:p>
            <a:r>
              <a:rPr lang="pt-BR" sz="1200" dirty="0"/>
              <a:t>	</a:t>
            </a:r>
            <a:r>
              <a:rPr lang="pt-BR" sz="1200" dirty="0" smtClean="0"/>
              <a:t>	Delay(</a:t>
            </a:r>
            <a:r>
              <a:rPr lang="pt-BR" sz="1200" dirty="0" smtClean="0">
                <a:solidFill>
                  <a:srgbClr val="FF0000"/>
                </a:solidFill>
              </a:rPr>
              <a:t>9000</a:t>
            </a:r>
            <a:r>
              <a:rPr lang="pt-BR" sz="1200" dirty="0"/>
              <a:t>);</a:t>
            </a:r>
          </a:p>
          <a:p>
            <a:r>
              <a:rPr lang="pt-BR" sz="1200" dirty="0"/>
              <a:t>	}</a:t>
            </a:r>
          </a:p>
          <a:p>
            <a:r>
              <a:rPr lang="pt-BR" sz="1200" dirty="0"/>
              <a:t>}</a:t>
            </a:r>
          </a:p>
        </p:txBody>
      </p:sp>
    </p:spTree>
    <p:extLst>
      <p:ext uri="{BB962C8B-B14F-4D97-AF65-F5344CB8AC3E}">
        <p14:creationId xmlns:p14="http://schemas.microsoft.com/office/powerpoint/2010/main" val="631415449"/>
      </p:ext>
    </p:extLst>
  </p:cSld>
  <p:clrMapOvr>
    <a:masterClrMapping/>
  </p:clrMapOvr>
  <p:transition spd="slow">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GPIO</a:t>
            </a:r>
            <a:endParaRPr lang="en-US" dirty="0"/>
          </a:p>
        </p:txBody>
      </p:sp>
      <p:sp>
        <p:nvSpPr>
          <p:cNvPr id="3" name="Content Placeholder 2"/>
          <p:cNvSpPr>
            <a:spLocks noGrp="1"/>
          </p:cNvSpPr>
          <p:nvPr>
            <p:ph idx="1"/>
          </p:nvPr>
        </p:nvSpPr>
        <p:spPr>
          <a:xfrm>
            <a:off x="457200" y="1277496"/>
            <a:ext cx="8229600" cy="4555093"/>
          </a:xfrm>
        </p:spPr>
        <p:txBody>
          <a:bodyPr/>
          <a:lstStyle/>
          <a:p>
            <a:r>
              <a:rPr lang="pt-BR" dirty="0" smtClean="0"/>
              <a:t>Blink a simple LED, depending on the key status, using external interrupt</a:t>
            </a:r>
          </a:p>
          <a:p>
            <a:pPr lvl="1"/>
            <a:r>
              <a:rPr lang="pt-BR" dirty="0" smtClean="0"/>
              <a:t>To accomplish this task, we’ll need to add the stm8s_exti.c/h in the project</a:t>
            </a:r>
          </a:p>
          <a:p>
            <a:pPr lvl="1"/>
            <a:r>
              <a:rPr lang="pt-BR" dirty="0" smtClean="0"/>
              <a:t>main.c</a:t>
            </a:r>
          </a:p>
          <a:p>
            <a:pPr lvl="1"/>
            <a:endParaRPr lang="pt-BR" dirty="0"/>
          </a:p>
          <a:p>
            <a:pPr lvl="1"/>
            <a:endParaRPr lang="pt-BR" dirty="0" smtClean="0"/>
          </a:p>
          <a:p>
            <a:pPr lvl="1"/>
            <a:endParaRPr lang="pt-BR" dirty="0"/>
          </a:p>
          <a:p>
            <a:pPr lvl="1"/>
            <a:endParaRPr lang="pt-BR" dirty="0" smtClean="0"/>
          </a:p>
          <a:p>
            <a:pPr lvl="1"/>
            <a:endParaRPr lang="pt-BR" dirty="0"/>
          </a:p>
          <a:p>
            <a:pPr lvl="1"/>
            <a:endParaRPr lang="pt-BR" dirty="0" smtClean="0"/>
          </a:p>
          <a:p>
            <a:pPr lvl="1"/>
            <a:endParaRPr lang="pt-BR" dirty="0"/>
          </a:p>
          <a:p>
            <a:pPr lvl="1"/>
            <a:r>
              <a:rPr lang="pt-BR" dirty="0"/>
              <a:t>stm8s_it.c</a:t>
            </a:r>
            <a:endParaRPr lang="pt-BR" dirty="0" smtClean="0"/>
          </a:p>
          <a:p>
            <a:pPr>
              <a:buNone/>
            </a:pPr>
            <a:endParaRPr lang="en-US" dirty="0"/>
          </a:p>
        </p:txBody>
      </p:sp>
      <p:sp>
        <p:nvSpPr>
          <p:cNvPr id="4" name="TextBox 3"/>
          <p:cNvSpPr txBox="1"/>
          <p:nvPr/>
        </p:nvSpPr>
        <p:spPr>
          <a:xfrm>
            <a:off x="1104900" y="2590800"/>
            <a:ext cx="7391400" cy="2308324"/>
          </a:xfrm>
          <a:prstGeom prst="rect">
            <a:avLst/>
          </a:prstGeom>
          <a:noFill/>
        </p:spPr>
        <p:txBody>
          <a:bodyPr wrap="square" rtlCol="0">
            <a:spAutoFit/>
          </a:bodyPr>
          <a:lstStyle/>
          <a:p>
            <a:r>
              <a:rPr lang="pt-BR" sz="1200" dirty="0">
                <a:solidFill>
                  <a:schemeClr val="tx2"/>
                </a:solidFill>
              </a:rPr>
              <a:t>#include</a:t>
            </a:r>
            <a:r>
              <a:rPr lang="pt-BR" sz="1200" dirty="0"/>
              <a:t> </a:t>
            </a:r>
            <a:r>
              <a:rPr lang="pt-BR" sz="1200" dirty="0">
                <a:solidFill>
                  <a:srgbClr val="00B050"/>
                </a:solidFill>
              </a:rPr>
              <a:t>"stm8s.h"</a:t>
            </a:r>
          </a:p>
          <a:p>
            <a:endParaRPr lang="pt-BR" sz="1200" dirty="0"/>
          </a:p>
          <a:p>
            <a:r>
              <a:rPr lang="pt-BR" sz="1200" dirty="0"/>
              <a:t>main()</a:t>
            </a:r>
          </a:p>
          <a:p>
            <a:r>
              <a:rPr lang="pt-BR" sz="1200" dirty="0"/>
              <a:t>{</a:t>
            </a:r>
          </a:p>
          <a:p>
            <a:r>
              <a:rPr lang="pt-BR" sz="1200" dirty="0" smtClean="0"/>
              <a:t>    GPIO_Init(GPIOD,GPIO_PIN_0,GPIO_MODE_OUT_PP_HIGH_SLOW</a:t>
            </a:r>
            <a:r>
              <a:rPr lang="pt-BR" sz="1200" dirty="0"/>
              <a:t>);</a:t>
            </a:r>
          </a:p>
          <a:p>
            <a:r>
              <a:rPr lang="pt-BR" sz="1200" dirty="0" smtClean="0"/>
              <a:t>    GPIO_Init(GPIOB,GPIO_PIN_7,GPIO_MODE_IN_PU_IT</a:t>
            </a:r>
            <a:r>
              <a:rPr lang="pt-BR" sz="1200" dirty="0"/>
              <a:t>);</a:t>
            </a:r>
          </a:p>
          <a:p>
            <a:r>
              <a:rPr lang="pt-BR" sz="1200" dirty="0" smtClean="0"/>
              <a:t>    EXTI_SetExtIntSensitivity(EXTI_PORT_GPIOB,EXTI_SENSITIVITY_FALL_ONLY</a:t>
            </a:r>
            <a:r>
              <a:rPr lang="pt-BR" sz="1200" dirty="0"/>
              <a:t>);</a:t>
            </a:r>
          </a:p>
          <a:p>
            <a:r>
              <a:rPr lang="pt-BR" sz="1200" dirty="0" smtClean="0"/>
              <a:t>    enableInterrupts</a:t>
            </a:r>
            <a:r>
              <a:rPr lang="pt-BR" sz="1200" dirty="0"/>
              <a:t>();</a:t>
            </a:r>
            <a:r>
              <a:rPr lang="pt-BR" sz="1200" dirty="0" smtClean="0">
                <a:solidFill>
                  <a:schemeClr val="tx2"/>
                </a:solidFill>
              </a:rPr>
              <a:t>     </a:t>
            </a:r>
          </a:p>
          <a:p>
            <a:r>
              <a:rPr lang="pt-BR" sz="1200" dirty="0" smtClean="0">
                <a:solidFill>
                  <a:schemeClr val="tx2"/>
                </a:solidFill>
              </a:rPr>
              <a:t>    while</a:t>
            </a:r>
            <a:r>
              <a:rPr lang="pt-BR" sz="1200" dirty="0" smtClean="0"/>
              <a:t> (</a:t>
            </a:r>
            <a:r>
              <a:rPr lang="pt-BR" sz="1200" dirty="0" smtClean="0">
                <a:solidFill>
                  <a:srgbClr val="FF0000"/>
                </a:solidFill>
              </a:rPr>
              <a:t>1</a:t>
            </a:r>
            <a:r>
              <a:rPr lang="pt-BR" sz="1200" dirty="0" smtClean="0"/>
              <a:t>)</a:t>
            </a:r>
          </a:p>
          <a:p>
            <a:r>
              <a:rPr lang="pt-BR" sz="1200" dirty="0" smtClean="0"/>
              <a:t>    {</a:t>
            </a:r>
          </a:p>
          <a:p>
            <a:r>
              <a:rPr lang="pt-BR" sz="1200" dirty="0" smtClean="0"/>
              <a:t>    }</a:t>
            </a:r>
            <a:endParaRPr lang="pt-BR" sz="1200" dirty="0"/>
          </a:p>
          <a:p>
            <a:r>
              <a:rPr lang="pt-BR" sz="1200" dirty="0"/>
              <a:t>}</a:t>
            </a:r>
          </a:p>
        </p:txBody>
      </p:sp>
      <p:sp>
        <p:nvSpPr>
          <p:cNvPr id="5" name="TextBox 4"/>
          <p:cNvSpPr txBox="1"/>
          <p:nvPr/>
        </p:nvSpPr>
        <p:spPr>
          <a:xfrm>
            <a:off x="1107794" y="5157955"/>
            <a:ext cx="5943600" cy="1384995"/>
          </a:xfrm>
          <a:prstGeom prst="rect">
            <a:avLst/>
          </a:prstGeom>
          <a:noFill/>
        </p:spPr>
        <p:txBody>
          <a:bodyPr wrap="square" rtlCol="0">
            <a:spAutoFit/>
          </a:bodyPr>
          <a:lstStyle/>
          <a:p>
            <a:r>
              <a:rPr lang="pt-BR" sz="1200" dirty="0" smtClean="0"/>
              <a:t>INTERRUPT_HANDLER(EXTI_PORTB_IRQHandler</a:t>
            </a:r>
            <a:r>
              <a:rPr lang="pt-BR" sz="1200" dirty="0"/>
              <a:t>, </a:t>
            </a:r>
            <a:r>
              <a:rPr lang="pt-BR" sz="1200" dirty="0">
                <a:solidFill>
                  <a:srgbClr val="FF0000"/>
                </a:solidFill>
              </a:rPr>
              <a:t>4</a:t>
            </a:r>
            <a:r>
              <a:rPr lang="pt-BR" sz="1200" dirty="0"/>
              <a:t>)</a:t>
            </a:r>
          </a:p>
          <a:p>
            <a:r>
              <a:rPr lang="pt-BR" sz="1200" dirty="0"/>
              <a:t>{</a:t>
            </a:r>
          </a:p>
          <a:p>
            <a:r>
              <a:rPr lang="pt-BR" sz="1200" dirty="0">
                <a:solidFill>
                  <a:srgbClr val="00B050"/>
                </a:solidFill>
              </a:rPr>
              <a:t>  /* In order to detect unexpected events during development,</a:t>
            </a:r>
          </a:p>
          <a:p>
            <a:r>
              <a:rPr lang="pt-BR" sz="1200" dirty="0">
                <a:solidFill>
                  <a:srgbClr val="00B050"/>
                </a:solidFill>
              </a:rPr>
              <a:t>     it is recommended to set a breakpoint on the following instruction.</a:t>
            </a:r>
          </a:p>
          <a:p>
            <a:r>
              <a:rPr lang="pt-BR" sz="1200" dirty="0">
                <a:solidFill>
                  <a:srgbClr val="00B050"/>
                </a:solidFill>
              </a:rPr>
              <a:t>  */</a:t>
            </a:r>
          </a:p>
          <a:p>
            <a:r>
              <a:rPr lang="pt-BR" sz="1200" dirty="0"/>
              <a:t>	GPIO_WriteReverse(GPIOD,GPIO_PIN_0);</a:t>
            </a:r>
          </a:p>
          <a:p>
            <a:r>
              <a:rPr lang="pt-BR" sz="1200" dirty="0"/>
              <a:t>}</a:t>
            </a:r>
          </a:p>
        </p:txBody>
      </p:sp>
    </p:spTree>
    <p:extLst>
      <p:ext uri="{BB962C8B-B14F-4D97-AF65-F5344CB8AC3E}">
        <p14:creationId xmlns:p14="http://schemas.microsoft.com/office/powerpoint/2010/main" val="996136758"/>
      </p:ext>
    </p:extLst>
  </p:cSld>
  <p:clrMapOvr>
    <a:masterClrMapping/>
  </p:clrMapOvr>
  <p:transition spd="slow">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12700"/>
            <a:r>
              <a:rPr lang="en-US" dirty="0"/>
              <a:t>Important parameters</a:t>
            </a:r>
            <a:endParaRPr lang="en-US" dirty="0"/>
          </a:p>
        </p:txBody>
      </p:sp>
      <p:sp>
        <p:nvSpPr>
          <p:cNvPr id="5" name="Content Placeholder 4"/>
          <p:cNvSpPr>
            <a:spLocks noGrp="1"/>
          </p:cNvSpPr>
          <p:nvPr>
            <p:ph idx="1"/>
          </p:nvPr>
        </p:nvSpPr>
        <p:spPr>
          <a:xfrm>
            <a:off x="457200" y="1219200"/>
            <a:ext cx="8229600" cy="4785926"/>
          </a:xfrm>
        </p:spPr>
        <p:txBody>
          <a:bodyPr/>
          <a:lstStyle/>
          <a:p>
            <a:pPr marL="0" marR="5080" indent="0">
              <a:spcBef>
                <a:spcPts val="240"/>
              </a:spcBef>
              <a:buNone/>
            </a:pPr>
            <a:r>
              <a:rPr lang="en-US" dirty="0"/>
              <a:t>Upgrade </a:t>
            </a:r>
            <a:r>
              <a:rPr lang="en-US" dirty="0"/>
              <a:t>to a higher or downgrade to a lower memory size, or use a different package across lines without changing the initial layout or software.</a:t>
            </a:r>
          </a:p>
          <a:p>
            <a:pPr lvl="1">
              <a:buSzPct val="90000"/>
              <a:tabLst>
                <a:tab pos="121285" algn="l"/>
              </a:tabLst>
            </a:pPr>
            <a:r>
              <a:rPr lang="en-US" dirty="0"/>
              <a:t>STM8 24 MHz CPU</a:t>
            </a:r>
          </a:p>
          <a:p>
            <a:pPr lvl="1">
              <a:buSzPct val="90000"/>
              <a:tabLst>
                <a:tab pos="121285" algn="l"/>
              </a:tabLst>
            </a:pPr>
            <a:r>
              <a:rPr lang="en-US" dirty="0"/>
              <a:t>4 to 128 Kbytes of embedded Flash memory, up to 6 Kbytes of SRAM</a:t>
            </a:r>
          </a:p>
          <a:p>
            <a:pPr lvl="1">
              <a:buSzPct val="90000"/>
              <a:tabLst>
                <a:tab pos="121285" algn="l"/>
              </a:tabLst>
            </a:pPr>
            <a:r>
              <a:rPr lang="en-US" dirty="0"/>
              <a:t>Supply voltage: 2.95 to 5.5 V</a:t>
            </a:r>
          </a:p>
          <a:p>
            <a:pPr lvl="1">
              <a:buSzPct val="90000"/>
              <a:tabLst>
                <a:tab pos="121285" algn="l"/>
              </a:tabLst>
            </a:pPr>
            <a:r>
              <a:rPr lang="en-US" dirty="0"/>
              <a:t>Up to four low‑power modes: down to 4 µA with complete context retention</a:t>
            </a:r>
          </a:p>
          <a:p>
            <a:pPr lvl="1">
              <a:buSzPct val="90000"/>
              <a:tabLst>
                <a:tab pos="121285" algn="l"/>
              </a:tabLst>
            </a:pPr>
            <a:r>
              <a:rPr lang="en-US" dirty="0"/>
              <a:t>State‑of‑the‑art digital and analog peripherals</a:t>
            </a:r>
          </a:p>
          <a:p>
            <a:pPr lvl="1">
              <a:buSzPct val="90000"/>
              <a:tabLst>
                <a:tab pos="121285" algn="l"/>
              </a:tabLst>
            </a:pPr>
            <a:r>
              <a:rPr lang="en-US" dirty="0"/>
              <a:t>Specific </a:t>
            </a:r>
            <a:r>
              <a:rPr lang="en-US" dirty="0"/>
              <a:t>interfaces such as IrDA and smartcard for support of consumer applications</a:t>
            </a:r>
          </a:p>
          <a:p>
            <a:pPr lvl="1">
              <a:buSzPct val="90000"/>
              <a:tabLst>
                <a:tab pos="121285" algn="l"/>
              </a:tabLst>
            </a:pPr>
            <a:r>
              <a:rPr lang="en-US" dirty="0"/>
              <a:t>‑40 to +85 °C, or up to 125 °C temperature range</a:t>
            </a:r>
          </a:p>
          <a:p>
            <a:pPr lvl="1">
              <a:buSzPct val="90000"/>
              <a:tabLst>
                <a:tab pos="121285" algn="l"/>
              </a:tabLst>
            </a:pPr>
            <a:r>
              <a:rPr lang="en-US" dirty="0"/>
              <a:t>Free class B self‑diagnostic library for IEC 60335/IEC 60730 compliant applications</a:t>
            </a:r>
          </a:p>
          <a:p>
            <a:pPr lvl="1">
              <a:buSzPct val="90000"/>
              <a:tabLst>
                <a:tab pos="121285" algn="l"/>
              </a:tabLst>
            </a:pPr>
            <a:r>
              <a:rPr lang="en-US" dirty="0"/>
              <a:t>Many software libraries and examples are available for download</a:t>
            </a:r>
          </a:p>
          <a:p>
            <a:endParaRPr lang="pt-BR" dirty="0"/>
          </a:p>
        </p:txBody>
      </p:sp>
      <p:pic>
        <p:nvPicPr>
          <p:cNvPr id="18" name="Picture 17"/>
          <p:cNvPicPr>
            <a:picLocks noChangeAspect="1"/>
          </p:cNvPicPr>
          <p:nvPr/>
        </p:nvPicPr>
        <p:blipFill>
          <a:blip r:embed="rId3"/>
          <a:stretch>
            <a:fillRect/>
          </a:stretch>
        </p:blipFill>
        <p:spPr>
          <a:xfrm>
            <a:off x="7616328" y="5562600"/>
            <a:ext cx="1524000" cy="1295400"/>
          </a:xfrm>
          <a:prstGeom prst="rect">
            <a:avLst/>
          </a:prstGeom>
        </p:spPr>
      </p:pic>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Hands On</a:t>
            </a:r>
            <a:endParaRPr lang="en-US" dirty="0"/>
          </a:p>
        </p:txBody>
      </p:sp>
      <p:sp>
        <p:nvSpPr>
          <p:cNvPr id="3" name="Content Placeholder 2"/>
          <p:cNvSpPr>
            <a:spLocks noGrp="1"/>
          </p:cNvSpPr>
          <p:nvPr>
            <p:ph idx="1"/>
          </p:nvPr>
        </p:nvSpPr>
        <p:spPr>
          <a:xfrm>
            <a:off x="457200" y="1277496"/>
            <a:ext cx="8229600" cy="2862322"/>
          </a:xfrm>
        </p:spPr>
        <p:txBody>
          <a:bodyPr/>
          <a:lstStyle/>
          <a:p>
            <a:r>
              <a:rPr lang="pt-BR" dirty="0" smtClean="0">
                <a:solidFill>
                  <a:schemeClr val="accent1"/>
                </a:solidFill>
              </a:rPr>
              <a:t>GPIO</a:t>
            </a:r>
          </a:p>
          <a:p>
            <a:r>
              <a:rPr lang="pt-BR" dirty="0" smtClean="0"/>
              <a:t>ADC</a:t>
            </a:r>
          </a:p>
          <a:p>
            <a:r>
              <a:rPr lang="pt-BR" dirty="0" smtClean="0">
                <a:solidFill>
                  <a:schemeClr val="accent1"/>
                </a:solidFill>
              </a:rPr>
              <a:t>TIM4</a:t>
            </a:r>
          </a:p>
          <a:p>
            <a:r>
              <a:rPr lang="pt-BR" dirty="0" smtClean="0">
                <a:solidFill>
                  <a:schemeClr val="accent1"/>
                </a:solidFill>
              </a:rPr>
              <a:t>UART</a:t>
            </a:r>
          </a:p>
          <a:p>
            <a:r>
              <a:rPr lang="pt-BR" dirty="0" smtClean="0">
                <a:solidFill>
                  <a:schemeClr val="accent1"/>
                </a:solidFill>
              </a:rPr>
              <a:t>INCLINOMETER</a:t>
            </a:r>
            <a:endParaRPr lang="pt-BR" dirty="0" smtClean="0">
              <a:solidFill>
                <a:schemeClr val="accent1"/>
              </a:solidFill>
            </a:endParaRPr>
          </a:p>
        </p:txBody>
      </p:sp>
    </p:spTree>
    <p:extLst>
      <p:ext uri="{BB962C8B-B14F-4D97-AF65-F5344CB8AC3E}">
        <p14:creationId xmlns:p14="http://schemas.microsoft.com/office/powerpoint/2010/main" val="1746571695"/>
      </p:ext>
    </p:extLst>
  </p:cSld>
  <p:clrMapOvr>
    <a:masterClrMapping/>
  </p:clrMapOvr>
  <p:transition spd="slow">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Library</a:t>
            </a:r>
            <a:endParaRPr lang="en-US" dirty="0"/>
          </a:p>
        </p:txBody>
      </p:sp>
      <p:pic>
        <p:nvPicPr>
          <p:cNvPr id="27650" name="Picture 2"/>
          <p:cNvPicPr>
            <a:picLocks noGrp="1" noChangeAspect="1" noChangeArrowheads="1"/>
          </p:cNvPicPr>
          <p:nvPr>
            <p:ph idx="1"/>
          </p:nvPr>
        </p:nvPicPr>
        <p:blipFill>
          <a:blip r:embed="rId2" cstate="print"/>
          <a:stretch>
            <a:fillRect/>
          </a:stretch>
        </p:blipFill>
        <p:spPr bwMode="auto">
          <a:xfrm>
            <a:off x="457200" y="1288909"/>
            <a:ext cx="8229600" cy="4658008"/>
          </a:xfrm>
          <a:prstGeom prst="rect">
            <a:avLst/>
          </a:prstGeom>
          <a:noFill/>
          <a:ln w="9525">
            <a:noFill/>
            <a:miter lim="800000"/>
            <a:headEnd/>
            <a:tailEnd/>
          </a:ln>
        </p:spPr>
      </p:pic>
    </p:spTree>
    <p:extLst>
      <p:ext uri="{BB962C8B-B14F-4D97-AF65-F5344CB8AC3E}">
        <p14:creationId xmlns:p14="http://schemas.microsoft.com/office/powerpoint/2010/main" val="102064244"/>
      </p:ext>
    </p:extLst>
  </p:cSld>
  <p:clrMapOvr>
    <a:masterClrMapping/>
  </p:clrMapOvr>
  <p:transition spd="slow">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Library</a:t>
            </a:r>
            <a:endParaRPr lang="en-US" dirty="0"/>
          </a:p>
        </p:txBody>
      </p:sp>
      <p:pic>
        <p:nvPicPr>
          <p:cNvPr id="26626" name="Picture 2"/>
          <p:cNvPicPr>
            <a:picLocks noGrp="1" noChangeAspect="1" noChangeArrowheads="1"/>
          </p:cNvPicPr>
          <p:nvPr>
            <p:ph idx="1"/>
          </p:nvPr>
        </p:nvPicPr>
        <p:blipFill>
          <a:blip r:embed="rId2" cstate="print"/>
          <a:stretch>
            <a:fillRect/>
          </a:stretch>
        </p:blipFill>
        <p:spPr bwMode="auto">
          <a:xfrm>
            <a:off x="457200" y="1905669"/>
            <a:ext cx="8229600" cy="3424488"/>
          </a:xfrm>
          <a:prstGeom prst="rect">
            <a:avLst/>
          </a:prstGeom>
          <a:noFill/>
          <a:ln w="9525">
            <a:noFill/>
            <a:miter lim="800000"/>
            <a:headEnd/>
            <a:tailEnd/>
          </a:ln>
        </p:spPr>
      </p:pic>
    </p:spTree>
    <p:extLst>
      <p:ext uri="{BB962C8B-B14F-4D97-AF65-F5344CB8AC3E}">
        <p14:creationId xmlns:p14="http://schemas.microsoft.com/office/powerpoint/2010/main" val="447332491"/>
      </p:ext>
    </p:extLst>
  </p:cSld>
  <p:clrMapOvr>
    <a:masterClrMapping/>
  </p:clrMapOvr>
  <p:transition spd="slow">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Library</a:t>
            </a:r>
            <a:endParaRPr lang="en-US" dirty="0"/>
          </a:p>
        </p:txBody>
      </p:sp>
      <p:pic>
        <p:nvPicPr>
          <p:cNvPr id="23554" name="Picture 2"/>
          <p:cNvPicPr>
            <a:picLocks noGrp="1" noChangeAspect="1" noChangeArrowheads="1"/>
          </p:cNvPicPr>
          <p:nvPr>
            <p:ph idx="1"/>
          </p:nvPr>
        </p:nvPicPr>
        <p:blipFill>
          <a:blip r:embed="rId2" cstate="print"/>
          <a:stretch>
            <a:fillRect/>
          </a:stretch>
        </p:blipFill>
        <p:spPr bwMode="auto">
          <a:xfrm>
            <a:off x="457200" y="2481863"/>
            <a:ext cx="8229600" cy="2272100"/>
          </a:xfrm>
          <a:prstGeom prst="rect">
            <a:avLst/>
          </a:prstGeom>
          <a:noFill/>
          <a:ln w="9525">
            <a:noFill/>
            <a:miter lim="800000"/>
            <a:headEnd/>
            <a:tailEnd/>
          </a:ln>
        </p:spPr>
      </p:pic>
    </p:spTree>
    <p:extLst>
      <p:ext uri="{BB962C8B-B14F-4D97-AF65-F5344CB8AC3E}">
        <p14:creationId xmlns:p14="http://schemas.microsoft.com/office/powerpoint/2010/main" val="3550434395"/>
      </p:ext>
    </p:extLst>
  </p:cSld>
  <p:clrMapOvr>
    <a:masterClrMapping/>
  </p:clrMapOvr>
  <p:transition spd="slow">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Library</a:t>
            </a:r>
            <a:endParaRPr lang="en-US" dirty="0"/>
          </a:p>
        </p:txBody>
      </p:sp>
      <p:pic>
        <p:nvPicPr>
          <p:cNvPr id="24578" name="Picture 2"/>
          <p:cNvPicPr>
            <a:picLocks noGrp="1" noChangeAspect="1" noChangeArrowheads="1"/>
          </p:cNvPicPr>
          <p:nvPr>
            <p:ph idx="1"/>
          </p:nvPr>
        </p:nvPicPr>
        <p:blipFill>
          <a:blip r:embed="rId2" cstate="print"/>
          <a:stretch>
            <a:fillRect/>
          </a:stretch>
        </p:blipFill>
        <p:spPr bwMode="auto">
          <a:xfrm>
            <a:off x="457200" y="2478482"/>
            <a:ext cx="8229600" cy="2278862"/>
          </a:xfrm>
          <a:prstGeom prst="rect">
            <a:avLst/>
          </a:prstGeom>
          <a:noFill/>
          <a:ln w="9525">
            <a:noFill/>
            <a:miter lim="800000"/>
            <a:headEnd/>
            <a:tailEnd/>
          </a:ln>
        </p:spPr>
      </p:pic>
    </p:spTree>
    <p:extLst>
      <p:ext uri="{BB962C8B-B14F-4D97-AF65-F5344CB8AC3E}">
        <p14:creationId xmlns:p14="http://schemas.microsoft.com/office/powerpoint/2010/main" val="3461186526"/>
      </p:ext>
    </p:extLst>
  </p:cSld>
  <p:clrMapOvr>
    <a:masterClrMapping/>
  </p:clrMapOvr>
  <p:transition spd="slow">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Library</a:t>
            </a:r>
            <a:endParaRPr lang="en-US" dirty="0"/>
          </a:p>
        </p:txBody>
      </p:sp>
      <p:pic>
        <p:nvPicPr>
          <p:cNvPr id="25602" name="Picture 2"/>
          <p:cNvPicPr>
            <a:picLocks noGrp="1" noChangeAspect="1" noChangeArrowheads="1"/>
          </p:cNvPicPr>
          <p:nvPr>
            <p:ph idx="1"/>
          </p:nvPr>
        </p:nvPicPr>
        <p:blipFill>
          <a:blip r:embed="rId2" cstate="print"/>
          <a:stretch>
            <a:fillRect/>
          </a:stretch>
        </p:blipFill>
        <p:spPr bwMode="auto">
          <a:xfrm>
            <a:off x="457200" y="2288047"/>
            <a:ext cx="8229600" cy="2659731"/>
          </a:xfrm>
          <a:prstGeom prst="rect">
            <a:avLst/>
          </a:prstGeom>
          <a:noFill/>
          <a:ln w="9525">
            <a:noFill/>
            <a:miter lim="800000"/>
            <a:headEnd/>
            <a:tailEnd/>
          </a:ln>
        </p:spPr>
      </p:pic>
    </p:spTree>
    <p:extLst>
      <p:ext uri="{BB962C8B-B14F-4D97-AF65-F5344CB8AC3E}">
        <p14:creationId xmlns:p14="http://schemas.microsoft.com/office/powerpoint/2010/main" val="4159555262"/>
      </p:ext>
    </p:extLst>
  </p:cSld>
  <p:clrMapOvr>
    <a:masterClrMapping/>
  </p:clrMapOvr>
  <p:transition spd="slow">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Library</a:t>
            </a:r>
            <a:endParaRPr lang="en-US" dirty="0"/>
          </a:p>
        </p:txBody>
      </p:sp>
      <p:pic>
        <p:nvPicPr>
          <p:cNvPr id="28674" name="Picture 2"/>
          <p:cNvPicPr>
            <a:picLocks noGrp="1" noChangeAspect="1" noChangeArrowheads="1"/>
          </p:cNvPicPr>
          <p:nvPr>
            <p:ph idx="1"/>
          </p:nvPr>
        </p:nvPicPr>
        <p:blipFill>
          <a:blip r:embed="rId2" cstate="print"/>
          <a:stretch>
            <a:fillRect/>
          </a:stretch>
        </p:blipFill>
        <p:spPr bwMode="auto">
          <a:xfrm>
            <a:off x="457200" y="1436696"/>
            <a:ext cx="8229600" cy="4362434"/>
          </a:xfrm>
          <a:prstGeom prst="rect">
            <a:avLst/>
          </a:prstGeom>
          <a:noFill/>
          <a:ln w="9525">
            <a:noFill/>
            <a:miter lim="800000"/>
            <a:headEnd/>
            <a:tailEnd/>
          </a:ln>
        </p:spPr>
      </p:pic>
    </p:spTree>
    <p:extLst>
      <p:ext uri="{BB962C8B-B14F-4D97-AF65-F5344CB8AC3E}">
        <p14:creationId xmlns:p14="http://schemas.microsoft.com/office/powerpoint/2010/main" val="2960997730"/>
      </p:ext>
    </p:extLst>
  </p:cSld>
  <p:clrMapOvr>
    <a:masterClrMapping/>
  </p:clrMapOvr>
  <p:transition spd="slow">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Library</a:t>
            </a:r>
            <a:endParaRPr lang="en-US" dirty="0"/>
          </a:p>
        </p:txBody>
      </p:sp>
      <p:pic>
        <p:nvPicPr>
          <p:cNvPr id="29699" name="Picture 3"/>
          <p:cNvPicPr>
            <a:picLocks noGrp="1" noChangeAspect="1" noChangeArrowheads="1"/>
          </p:cNvPicPr>
          <p:nvPr>
            <p:ph idx="1"/>
          </p:nvPr>
        </p:nvPicPr>
        <p:blipFill>
          <a:blip r:embed="rId2" cstate="print"/>
          <a:stretch>
            <a:fillRect/>
          </a:stretch>
        </p:blipFill>
        <p:spPr bwMode="auto">
          <a:xfrm>
            <a:off x="457200" y="1577488"/>
            <a:ext cx="8229600" cy="4080850"/>
          </a:xfrm>
          <a:prstGeom prst="rect">
            <a:avLst/>
          </a:prstGeom>
          <a:noFill/>
          <a:ln w="9525">
            <a:noFill/>
            <a:miter lim="800000"/>
            <a:headEnd/>
            <a:tailEnd/>
          </a:ln>
        </p:spPr>
      </p:pic>
    </p:spTree>
    <p:extLst>
      <p:ext uri="{BB962C8B-B14F-4D97-AF65-F5344CB8AC3E}">
        <p14:creationId xmlns:p14="http://schemas.microsoft.com/office/powerpoint/2010/main" val="3958568541"/>
      </p:ext>
    </p:extLst>
  </p:cSld>
  <p:clrMapOvr>
    <a:masterClrMapping/>
  </p:clrMapOvr>
  <p:transition spd="slow">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ADC</a:t>
            </a:r>
            <a:endParaRPr lang="pt-BR" dirty="0"/>
          </a:p>
        </p:txBody>
      </p:sp>
      <p:sp>
        <p:nvSpPr>
          <p:cNvPr id="3" name="Content Placeholder 2"/>
          <p:cNvSpPr>
            <a:spLocks noGrp="1"/>
          </p:cNvSpPr>
          <p:nvPr>
            <p:ph idx="1"/>
          </p:nvPr>
        </p:nvSpPr>
        <p:spPr>
          <a:xfrm>
            <a:off x="457200" y="1277496"/>
            <a:ext cx="8229600" cy="6032421"/>
          </a:xfrm>
        </p:spPr>
        <p:txBody>
          <a:bodyPr/>
          <a:lstStyle/>
          <a:p>
            <a:r>
              <a:rPr lang="pt-BR" dirty="0" smtClean="0"/>
              <a:t>Let’s monitor the ADC value!</a:t>
            </a:r>
          </a:p>
          <a:p>
            <a:pPr lvl="1"/>
            <a:r>
              <a:rPr lang="pt-BR" dirty="0"/>
              <a:t>To accomplish this task, we’ll need to add the </a:t>
            </a:r>
            <a:r>
              <a:rPr lang="pt-BR" dirty="0" smtClean="0"/>
              <a:t>stm8s_adc1.c/h </a:t>
            </a:r>
            <a:r>
              <a:rPr lang="pt-BR" dirty="0"/>
              <a:t>in the project</a:t>
            </a:r>
          </a:p>
          <a:p>
            <a:pPr lvl="1"/>
            <a:r>
              <a:rPr lang="pt-BR" dirty="0" smtClean="0"/>
              <a:t>main.c</a:t>
            </a:r>
          </a:p>
          <a:p>
            <a:pPr lvl="1"/>
            <a:endParaRPr lang="pt-BR" dirty="0"/>
          </a:p>
          <a:p>
            <a:pPr lvl="1"/>
            <a:endParaRPr lang="pt-BR" dirty="0" smtClean="0"/>
          </a:p>
          <a:p>
            <a:pPr lvl="1"/>
            <a:endParaRPr lang="pt-BR" dirty="0"/>
          </a:p>
          <a:p>
            <a:pPr lvl="1"/>
            <a:endParaRPr lang="pt-BR" dirty="0" smtClean="0"/>
          </a:p>
          <a:p>
            <a:pPr lvl="1"/>
            <a:endParaRPr lang="pt-BR" dirty="0"/>
          </a:p>
          <a:p>
            <a:pPr lvl="1"/>
            <a:endParaRPr lang="pt-BR" dirty="0" smtClean="0"/>
          </a:p>
          <a:p>
            <a:pPr lvl="1"/>
            <a:endParaRPr lang="pt-BR" dirty="0"/>
          </a:p>
          <a:p>
            <a:pPr lvl="1"/>
            <a:endParaRPr lang="pt-BR" dirty="0" smtClean="0"/>
          </a:p>
          <a:p>
            <a:pPr lvl="1"/>
            <a:endParaRPr lang="pt-BR" dirty="0"/>
          </a:p>
          <a:p>
            <a:pPr lvl="1"/>
            <a:endParaRPr lang="pt-BR" dirty="0" smtClean="0"/>
          </a:p>
          <a:p>
            <a:pPr lvl="1"/>
            <a:endParaRPr lang="pt-BR" dirty="0"/>
          </a:p>
          <a:p>
            <a:pPr lvl="1"/>
            <a:r>
              <a:rPr lang="pt-BR" dirty="0" smtClean="0"/>
              <a:t>To monitor de ADC_Value variable, select it under debug and use the quick watch feature, once enable, right-click in the green area and change it to Read/Write On Fly, the screen selection will turn yellow</a:t>
            </a:r>
            <a:endParaRPr lang="pt-BR" dirty="0"/>
          </a:p>
          <a:p>
            <a:endParaRPr lang="pt-BR" dirty="0"/>
          </a:p>
        </p:txBody>
      </p:sp>
      <p:sp>
        <p:nvSpPr>
          <p:cNvPr id="4" name="TextBox 3"/>
          <p:cNvSpPr txBox="1"/>
          <p:nvPr/>
        </p:nvSpPr>
        <p:spPr>
          <a:xfrm>
            <a:off x="457200" y="2286000"/>
            <a:ext cx="7620000" cy="3600986"/>
          </a:xfrm>
          <a:prstGeom prst="rect">
            <a:avLst/>
          </a:prstGeom>
          <a:noFill/>
        </p:spPr>
        <p:txBody>
          <a:bodyPr wrap="square" rtlCol="0">
            <a:spAutoFit/>
          </a:bodyPr>
          <a:lstStyle/>
          <a:p>
            <a:r>
              <a:rPr lang="pt-BR" sz="1200" dirty="0">
                <a:solidFill>
                  <a:schemeClr val="tx2"/>
                </a:solidFill>
              </a:rPr>
              <a:t>#include</a:t>
            </a:r>
            <a:r>
              <a:rPr lang="pt-BR" sz="1200" dirty="0"/>
              <a:t> </a:t>
            </a:r>
            <a:r>
              <a:rPr lang="pt-BR" sz="1200" dirty="0">
                <a:solidFill>
                  <a:srgbClr val="00B050"/>
                </a:solidFill>
              </a:rPr>
              <a:t>"stm8s.h"</a:t>
            </a:r>
          </a:p>
          <a:p>
            <a:endParaRPr lang="pt-BR" sz="1200" dirty="0" smtClean="0"/>
          </a:p>
          <a:p>
            <a:r>
              <a:rPr lang="pt-BR" sz="1200" dirty="0"/>
              <a:t>u16 ADC_Value</a:t>
            </a:r>
            <a:r>
              <a:rPr lang="pt-BR" sz="1200" dirty="0" smtClean="0"/>
              <a:t>;</a:t>
            </a:r>
          </a:p>
          <a:p>
            <a:endParaRPr lang="pt-BR" sz="1200" dirty="0"/>
          </a:p>
          <a:p>
            <a:r>
              <a:rPr lang="pt-BR" sz="1200" dirty="0"/>
              <a:t>main()</a:t>
            </a:r>
          </a:p>
          <a:p>
            <a:r>
              <a:rPr lang="pt-BR" sz="1200" dirty="0"/>
              <a:t>{</a:t>
            </a:r>
          </a:p>
          <a:p>
            <a:r>
              <a:rPr lang="pt-BR" sz="1200" dirty="0" smtClean="0"/>
              <a:t>   GPIO_Init(GPIOB,GPIO_PIN_0,GPIO_MODE_IN_FL_NO_IT </a:t>
            </a:r>
            <a:r>
              <a:rPr lang="pt-BR" sz="1200" dirty="0"/>
              <a:t>);</a:t>
            </a:r>
          </a:p>
          <a:p>
            <a:r>
              <a:rPr lang="pt-BR" sz="1200" dirty="0" smtClean="0"/>
              <a:t>   ADC1_Init(ADC1_CONVERSIONMODE_CONTINUOUS,ADC1_CHANNEL_0,ADC1_PRESSEL_FCPU_D2,</a:t>
            </a:r>
          </a:p>
          <a:p>
            <a:r>
              <a:rPr lang="pt-BR" sz="1200" dirty="0" smtClean="0"/>
              <a:t>ADC1_EXTTRIG_TIM,DISABLE,ADC1_ALIGN_RIGHT,ADC1_SCHMITTTRIG_CHANNEL0,DISABLE</a:t>
            </a:r>
            <a:r>
              <a:rPr lang="pt-BR" sz="1200" dirty="0"/>
              <a:t>);</a:t>
            </a:r>
          </a:p>
          <a:p>
            <a:r>
              <a:rPr lang="pt-BR" sz="1200" dirty="0" smtClean="0"/>
              <a:t>   ADC1_Cmd(ENABLE</a:t>
            </a:r>
            <a:r>
              <a:rPr lang="pt-BR" sz="1200" dirty="0"/>
              <a:t>);</a:t>
            </a:r>
          </a:p>
          <a:p>
            <a:r>
              <a:rPr lang="pt-BR" sz="1200" dirty="0" smtClean="0"/>
              <a:t>   ADC1_StartConversion();</a:t>
            </a:r>
          </a:p>
          <a:p>
            <a:r>
              <a:rPr lang="pt-BR" sz="1200" dirty="0" smtClean="0">
                <a:solidFill>
                  <a:schemeClr val="tx2"/>
                </a:solidFill>
              </a:rPr>
              <a:t>    while</a:t>
            </a:r>
            <a:r>
              <a:rPr lang="pt-BR" sz="1200" dirty="0" smtClean="0"/>
              <a:t> (</a:t>
            </a:r>
            <a:r>
              <a:rPr lang="pt-BR" sz="1200" dirty="0" smtClean="0">
                <a:solidFill>
                  <a:srgbClr val="FF0000"/>
                </a:solidFill>
              </a:rPr>
              <a:t>1</a:t>
            </a:r>
            <a:r>
              <a:rPr lang="pt-BR" sz="1200" dirty="0" smtClean="0"/>
              <a:t>)</a:t>
            </a:r>
          </a:p>
          <a:p>
            <a:r>
              <a:rPr lang="pt-BR" sz="1200" dirty="0" smtClean="0"/>
              <a:t>    {</a:t>
            </a:r>
          </a:p>
          <a:p>
            <a:r>
              <a:rPr lang="pt-BR" sz="1200" dirty="0"/>
              <a:t>	</a:t>
            </a:r>
            <a:r>
              <a:rPr lang="pt-BR" sz="1200" dirty="0" smtClean="0">
                <a:solidFill>
                  <a:schemeClr val="tx2"/>
                </a:solidFill>
              </a:rPr>
              <a:t>if</a:t>
            </a:r>
            <a:r>
              <a:rPr lang="pt-BR" sz="1200" dirty="0" smtClean="0"/>
              <a:t>(ADC1_GetFlagStatus(ADC1_FLAG_EOC</a:t>
            </a:r>
            <a:r>
              <a:rPr lang="pt-BR" sz="1200" dirty="0"/>
              <a:t>))</a:t>
            </a:r>
          </a:p>
          <a:p>
            <a:r>
              <a:rPr lang="pt-BR" sz="1200" dirty="0"/>
              <a:t>	</a:t>
            </a:r>
            <a:r>
              <a:rPr lang="pt-BR" sz="1200" dirty="0" smtClean="0"/>
              <a:t>{</a:t>
            </a:r>
            <a:endParaRPr lang="pt-BR" sz="1200" dirty="0"/>
          </a:p>
          <a:p>
            <a:r>
              <a:rPr lang="pt-BR" sz="1200" dirty="0"/>
              <a:t>		ADC_Value = ADC1_GetConversionValue();</a:t>
            </a:r>
          </a:p>
          <a:p>
            <a:r>
              <a:rPr lang="pt-BR" sz="1200" dirty="0"/>
              <a:t>	</a:t>
            </a:r>
            <a:r>
              <a:rPr lang="pt-BR" sz="1200" dirty="0" smtClean="0"/>
              <a:t>}</a:t>
            </a:r>
          </a:p>
          <a:p>
            <a:r>
              <a:rPr lang="pt-BR" sz="1200" dirty="0" smtClean="0"/>
              <a:t>    }</a:t>
            </a:r>
            <a:endParaRPr lang="pt-BR" sz="1200" dirty="0"/>
          </a:p>
          <a:p>
            <a:r>
              <a:rPr lang="pt-BR" sz="1200" dirty="0"/>
              <a:t>}</a:t>
            </a:r>
          </a:p>
        </p:txBody>
      </p:sp>
    </p:spTree>
    <p:extLst>
      <p:ext uri="{BB962C8B-B14F-4D97-AF65-F5344CB8AC3E}">
        <p14:creationId xmlns:p14="http://schemas.microsoft.com/office/powerpoint/2010/main" val="3403492354"/>
      </p:ext>
    </p:extLst>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Hands On</a:t>
            </a:r>
            <a:endParaRPr lang="en-US" dirty="0"/>
          </a:p>
        </p:txBody>
      </p:sp>
      <p:sp>
        <p:nvSpPr>
          <p:cNvPr id="3" name="Content Placeholder 2"/>
          <p:cNvSpPr>
            <a:spLocks noGrp="1"/>
          </p:cNvSpPr>
          <p:nvPr>
            <p:ph idx="1"/>
          </p:nvPr>
        </p:nvSpPr>
        <p:spPr>
          <a:xfrm>
            <a:off x="457200" y="1277496"/>
            <a:ext cx="8229600" cy="2862322"/>
          </a:xfrm>
        </p:spPr>
        <p:txBody>
          <a:bodyPr/>
          <a:lstStyle/>
          <a:p>
            <a:r>
              <a:rPr lang="pt-BR" dirty="0" smtClean="0">
                <a:solidFill>
                  <a:schemeClr val="accent1"/>
                </a:solidFill>
              </a:rPr>
              <a:t>GPIO</a:t>
            </a:r>
          </a:p>
          <a:p>
            <a:r>
              <a:rPr lang="pt-BR" dirty="0" smtClean="0">
                <a:solidFill>
                  <a:schemeClr val="accent1"/>
                </a:solidFill>
              </a:rPr>
              <a:t>ADC</a:t>
            </a:r>
          </a:p>
          <a:p>
            <a:r>
              <a:rPr lang="pt-BR" dirty="0" smtClean="0"/>
              <a:t>TIM4</a:t>
            </a:r>
          </a:p>
          <a:p>
            <a:r>
              <a:rPr lang="pt-BR" dirty="0" smtClean="0">
                <a:solidFill>
                  <a:schemeClr val="accent1"/>
                </a:solidFill>
              </a:rPr>
              <a:t>UART</a:t>
            </a:r>
          </a:p>
          <a:p>
            <a:r>
              <a:rPr lang="pt-BR" dirty="0" smtClean="0">
                <a:solidFill>
                  <a:schemeClr val="accent1"/>
                </a:solidFill>
              </a:rPr>
              <a:t>INCLINOMETER</a:t>
            </a:r>
            <a:endParaRPr lang="pt-BR" dirty="0" smtClean="0">
              <a:solidFill>
                <a:schemeClr val="accent1"/>
              </a:solidFill>
            </a:endParaRPr>
          </a:p>
        </p:txBody>
      </p:sp>
    </p:spTree>
    <p:extLst>
      <p:ext uri="{BB962C8B-B14F-4D97-AF65-F5344CB8AC3E}">
        <p14:creationId xmlns:p14="http://schemas.microsoft.com/office/powerpoint/2010/main" val="1971706387"/>
      </p:ext>
    </p:extLst>
  </p:cSld>
  <p:clrMapOvr>
    <a:masterClrMapping/>
  </p:clrMapOvr>
  <p:transition spd="slow">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t-BR" dirty="0"/>
              <a:t>STM8S Training + LIS3DH </a:t>
            </a:r>
            <a:endParaRPr lang="en-US" dirty="0"/>
          </a:p>
        </p:txBody>
      </p:sp>
      <p:sp>
        <p:nvSpPr>
          <p:cNvPr id="3" name="Subtitle 2"/>
          <p:cNvSpPr>
            <a:spLocks noGrp="1"/>
          </p:cNvSpPr>
          <p:nvPr>
            <p:ph type="subTitle" idx="1"/>
          </p:nvPr>
        </p:nvSpPr>
        <p:spPr/>
        <p:txBody>
          <a:bodyPr/>
          <a:lstStyle/>
          <a:p>
            <a:r>
              <a:rPr lang="pt-BR" dirty="0" smtClean="0"/>
              <a:t>LIS3DH Characteristics</a:t>
            </a:r>
            <a:endParaRPr lang="pt-BR" dirty="0" smtClean="0"/>
          </a:p>
          <a:p>
            <a:endParaRPr lang="en-US" dirty="0"/>
          </a:p>
        </p:txBody>
      </p:sp>
    </p:spTree>
    <p:extLst>
      <p:ext uri="{BB962C8B-B14F-4D97-AF65-F5344CB8AC3E}">
        <p14:creationId xmlns:p14="http://schemas.microsoft.com/office/powerpoint/2010/main" val="1881118239"/>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Block Diagram</a:t>
            </a:r>
            <a:endParaRPr lang="en-US" dirty="0"/>
          </a:p>
        </p:txBody>
      </p:sp>
      <p:pic>
        <p:nvPicPr>
          <p:cNvPr id="30722" name="Picture 2"/>
          <p:cNvPicPr>
            <a:picLocks noGrp="1" noChangeAspect="1" noChangeArrowheads="1"/>
          </p:cNvPicPr>
          <p:nvPr>
            <p:ph idx="1"/>
          </p:nvPr>
        </p:nvPicPr>
        <p:blipFill>
          <a:blip r:embed="rId2" cstate="print"/>
          <a:srcRect/>
          <a:stretch>
            <a:fillRect/>
          </a:stretch>
        </p:blipFill>
        <p:spPr bwMode="auto">
          <a:xfrm>
            <a:off x="914400" y="2133600"/>
            <a:ext cx="6960038" cy="2632710"/>
          </a:xfrm>
          <a:prstGeom prst="rect">
            <a:avLst/>
          </a:prstGeom>
          <a:noFill/>
          <a:ln w="9525">
            <a:noFill/>
            <a:miter lim="800000"/>
            <a:headEnd/>
            <a:tailEnd/>
          </a:ln>
        </p:spPr>
      </p:pic>
    </p:spTree>
    <p:extLst>
      <p:ext uri="{BB962C8B-B14F-4D97-AF65-F5344CB8AC3E}">
        <p14:creationId xmlns:p14="http://schemas.microsoft.com/office/powerpoint/2010/main" val="3116334705"/>
      </p:ext>
    </p:extLst>
  </p:cSld>
  <p:clrMapOvr>
    <a:masterClrMapping/>
  </p:clrMapOvr>
  <p:transition spd="slow">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Library</a:t>
            </a:r>
            <a:endParaRPr lang="en-US" dirty="0"/>
          </a:p>
        </p:txBody>
      </p:sp>
      <p:pic>
        <p:nvPicPr>
          <p:cNvPr id="37890" name="Picture 2"/>
          <p:cNvPicPr>
            <a:picLocks noGrp="1" noChangeAspect="1" noChangeArrowheads="1"/>
          </p:cNvPicPr>
          <p:nvPr>
            <p:ph idx="1"/>
          </p:nvPr>
        </p:nvPicPr>
        <p:blipFill>
          <a:blip r:embed="rId2" cstate="print"/>
          <a:stretch>
            <a:fillRect/>
          </a:stretch>
        </p:blipFill>
        <p:spPr bwMode="auto">
          <a:xfrm>
            <a:off x="457200" y="2116704"/>
            <a:ext cx="8229600" cy="3002418"/>
          </a:xfrm>
          <a:prstGeom prst="rect">
            <a:avLst/>
          </a:prstGeom>
          <a:noFill/>
          <a:ln w="9525">
            <a:noFill/>
            <a:miter lim="800000"/>
            <a:headEnd/>
            <a:tailEnd/>
          </a:ln>
        </p:spPr>
      </p:pic>
    </p:spTree>
    <p:extLst>
      <p:ext uri="{BB962C8B-B14F-4D97-AF65-F5344CB8AC3E}">
        <p14:creationId xmlns:p14="http://schemas.microsoft.com/office/powerpoint/2010/main" val="2682862654"/>
      </p:ext>
    </p:extLst>
  </p:cSld>
  <p:clrMapOvr>
    <a:masterClrMapping/>
  </p:clrMapOvr>
  <p:transition spd="slow">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Library</a:t>
            </a:r>
            <a:endParaRPr lang="en-US" dirty="0"/>
          </a:p>
        </p:txBody>
      </p:sp>
      <p:pic>
        <p:nvPicPr>
          <p:cNvPr id="38914" name="Picture 2"/>
          <p:cNvPicPr>
            <a:picLocks noGrp="1" noChangeAspect="1" noChangeArrowheads="1"/>
          </p:cNvPicPr>
          <p:nvPr>
            <p:ph idx="1"/>
          </p:nvPr>
        </p:nvPicPr>
        <p:blipFill>
          <a:blip r:embed="rId2" cstate="print"/>
          <a:stretch>
            <a:fillRect/>
          </a:stretch>
        </p:blipFill>
        <p:spPr bwMode="auto">
          <a:xfrm>
            <a:off x="457200" y="1957734"/>
            <a:ext cx="8229600" cy="3320358"/>
          </a:xfrm>
          <a:prstGeom prst="rect">
            <a:avLst/>
          </a:prstGeom>
          <a:noFill/>
          <a:ln w="9525">
            <a:noFill/>
            <a:miter lim="800000"/>
            <a:headEnd/>
            <a:tailEnd/>
          </a:ln>
        </p:spPr>
      </p:pic>
    </p:spTree>
    <p:extLst>
      <p:ext uri="{BB962C8B-B14F-4D97-AF65-F5344CB8AC3E}">
        <p14:creationId xmlns:p14="http://schemas.microsoft.com/office/powerpoint/2010/main" val="2408309544"/>
      </p:ext>
    </p:extLst>
  </p:cSld>
  <p:clrMapOvr>
    <a:masterClrMapping/>
  </p:clrMapOvr>
  <p:transition spd="slow">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Library</a:t>
            </a:r>
            <a:endParaRPr lang="en-US" dirty="0"/>
          </a:p>
        </p:txBody>
      </p:sp>
      <p:pic>
        <p:nvPicPr>
          <p:cNvPr id="39938" name="Picture 2"/>
          <p:cNvPicPr>
            <a:picLocks noGrp="1" noChangeAspect="1" noChangeArrowheads="1"/>
          </p:cNvPicPr>
          <p:nvPr>
            <p:ph idx="1"/>
          </p:nvPr>
        </p:nvPicPr>
        <p:blipFill>
          <a:blip r:embed="rId2" cstate="print"/>
          <a:stretch>
            <a:fillRect/>
          </a:stretch>
        </p:blipFill>
        <p:spPr bwMode="auto">
          <a:xfrm>
            <a:off x="457200" y="2321886"/>
            <a:ext cx="8229600" cy="2592053"/>
          </a:xfrm>
          <a:prstGeom prst="rect">
            <a:avLst/>
          </a:prstGeom>
          <a:noFill/>
          <a:ln w="9525">
            <a:noFill/>
            <a:miter lim="800000"/>
            <a:headEnd/>
            <a:tailEnd/>
          </a:ln>
        </p:spPr>
      </p:pic>
    </p:spTree>
    <p:extLst>
      <p:ext uri="{BB962C8B-B14F-4D97-AF65-F5344CB8AC3E}">
        <p14:creationId xmlns:p14="http://schemas.microsoft.com/office/powerpoint/2010/main" val="3730077003"/>
      </p:ext>
    </p:extLst>
  </p:cSld>
  <p:clrMapOvr>
    <a:masterClrMapping/>
  </p:clrMapOvr>
  <p:transition spd="slow">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Library</a:t>
            </a:r>
            <a:endParaRPr lang="en-US" dirty="0"/>
          </a:p>
        </p:txBody>
      </p:sp>
      <p:pic>
        <p:nvPicPr>
          <p:cNvPr id="40962" name="Picture 2"/>
          <p:cNvPicPr>
            <a:picLocks noGrp="1" noChangeAspect="1" noChangeArrowheads="1"/>
          </p:cNvPicPr>
          <p:nvPr>
            <p:ph idx="1"/>
          </p:nvPr>
        </p:nvPicPr>
        <p:blipFill>
          <a:blip r:embed="rId2" cstate="print"/>
          <a:stretch>
            <a:fillRect/>
          </a:stretch>
        </p:blipFill>
        <p:spPr bwMode="auto">
          <a:xfrm>
            <a:off x="457200" y="2345573"/>
            <a:ext cx="8229600" cy="2544679"/>
          </a:xfrm>
          <a:prstGeom prst="rect">
            <a:avLst/>
          </a:prstGeom>
          <a:noFill/>
          <a:ln w="9525">
            <a:noFill/>
            <a:miter lim="800000"/>
            <a:headEnd/>
            <a:tailEnd/>
          </a:ln>
        </p:spPr>
      </p:pic>
    </p:spTree>
    <p:extLst>
      <p:ext uri="{BB962C8B-B14F-4D97-AF65-F5344CB8AC3E}">
        <p14:creationId xmlns:p14="http://schemas.microsoft.com/office/powerpoint/2010/main" val="501839438"/>
      </p:ext>
    </p:extLst>
  </p:cSld>
  <p:clrMapOvr>
    <a:masterClrMapping/>
  </p:clrMapOvr>
  <p:transition spd="slow">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Library</a:t>
            </a:r>
            <a:endParaRPr lang="en-US" dirty="0"/>
          </a:p>
        </p:txBody>
      </p:sp>
      <p:pic>
        <p:nvPicPr>
          <p:cNvPr id="41986" name="Picture 2"/>
          <p:cNvPicPr>
            <a:picLocks noGrp="1" noChangeAspect="1" noChangeArrowheads="1"/>
          </p:cNvPicPr>
          <p:nvPr>
            <p:ph idx="1"/>
          </p:nvPr>
        </p:nvPicPr>
        <p:blipFill>
          <a:blip r:embed="rId2" cstate="print"/>
          <a:stretch>
            <a:fillRect/>
          </a:stretch>
        </p:blipFill>
        <p:spPr bwMode="auto">
          <a:xfrm>
            <a:off x="508710" y="1277938"/>
            <a:ext cx="8126580" cy="4679950"/>
          </a:xfrm>
          <a:prstGeom prst="rect">
            <a:avLst/>
          </a:prstGeom>
          <a:noFill/>
          <a:ln w="9525">
            <a:noFill/>
            <a:miter lim="800000"/>
            <a:headEnd/>
            <a:tailEnd/>
          </a:ln>
        </p:spPr>
      </p:pic>
    </p:spTree>
    <p:extLst>
      <p:ext uri="{BB962C8B-B14F-4D97-AF65-F5344CB8AC3E}">
        <p14:creationId xmlns:p14="http://schemas.microsoft.com/office/powerpoint/2010/main" val="4132157306"/>
      </p:ext>
    </p:extLst>
  </p:cSld>
  <p:clrMapOvr>
    <a:masterClrMapping/>
  </p:clrMapOvr>
  <p:transition spd="slow">
    <p:wipe dir="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Library</a:t>
            </a:r>
            <a:endParaRPr lang="en-US" dirty="0"/>
          </a:p>
        </p:txBody>
      </p:sp>
      <p:pic>
        <p:nvPicPr>
          <p:cNvPr id="43010" name="Picture 2"/>
          <p:cNvPicPr>
            <a:picLocks noGrp="1" noChangeAspect="1" noChangeArrowheads="1"/>
          </p:cNvPicPr>
          <p:nvPr>
            <p:ph idx="1"/>
          </p:nvPr>
        </p:nvPicPr>
        <p:blipFill>
          <a:blip r:embed="rId2" cstate="print"/>
          <a:stretch>
            <a:fillRect/>
          </a:stretch>
        </p:blipFill>
        <p:spPr bwMode="auto">
          <a:xfrm>
            <a:off x="457200" y="2425461"/>
            <a:ext cx="8229600" cy="2384904"/>
          </a:xfrm>
          <a:prstGeom prst="rect">
            <a:avLst/>
          </a:prstGeom>
          <a:noFill/>
          <a:ln w="9525">
            <a:noFill/>
            <a:miter lim="800000"/>
            <a:headEnd/>
            <a:tailEnd/>
          </a:ln>
        </p:spPr>
      </p:pic>
    </p:spTree>
    <p:extLst>
      <p:ext uri="{BB962C8B-B14F-4D97-AF65-F5344CB8AC3E}">
        <p14:creationId xmlns:p14="http://schemas.microsoft.com/office/powerpoint/2010/main" val="492082215"/>
      </p:ext>
    </p:extLst>
  </p:cSld>
  <p:clrMapOvr>
    <a:masterClrMapping/>
  </p:clrMapOvr>
  <p:transition spd="slow">
    <p:wipe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TIM4</a:t>
            </a:r>
            <a:endParaRPr lang="en-US" dirty="0"/>
          </a:p>
        </p:txBody>
      </p:sp>
      <p:sp>
        <p:nvSpPr>
          <p:cNvPr id="3" name="Content Placeholder 2"/>
          <p:cNvSpPr>
            <a:spLocks noGrp="1"/>
          </p:cNvSpPr>
          <p:nvPr>
            <p:ph idx="1"/>
          </p:nvPr>
        </p:nvSpPr>
        <p:spPr>
          <a:xfrm>
            <a:off x="457200" y="1277496"/>
            <a:ext cx="8229600" cy="4555093"/>
          </a:xfrm>
        </p:spPr>
        <p:txBody>
          <a:bodyPr/>
          <a:lstStyle/>
          <a:p>
            <a:r>
              <a:rPr lang="en-US" dirty="0" smtClean="0"/>
              <a:t>Let’s configure the TIM4 to have a 1KHz frequency and blink our LED every second, using interrupt!</a:t>
            </a:r>
          </a:p>
          <a:p>
            <a:pPr lvl="1"/>
            <a:r>
              <a:rPr lang="pt-BR" dirty="0"/>
              <a:t>To accomplish this task, we’ll need to add the </a:t>
            </a:r>
            <a:r>
              <a:rPr lang="pt-BR" dirty="0" smtClean="0"/>
              <a:t>stm8s_tim4.c/h </a:t>
            </a:r>
            <a:r>
              <a:rPr lang="pt-BR" dirty="0"/>
              <a:t>in the project</a:t>
            </a:r>
          </a:p>
          <a:p>
            <a:pPr lvl="1"/>
            <a:r>
              <a:rPr lang="pt-BR" dirty="0" smtClean="0"/>
              <a:t>main.c</a:t>
            </a:r>
          </a:p>
          <a:p>
            <a:pPr lvl="1"/>
            <a:endParaRPr lang="pt-BR" dirty="0"/>
          </a:p>
          <a:p>
            <a:pPr lvl="1"/>
            <a:endParaRPr lang="pt-BR" dirty="0" smtClean="0"/>
          </a:p>
          <a:p>
            <a:pPr lvl="1"/>
            <a:endParaRPr lang="pt-BR" dirty="0"/>
          </a:p>
          <a:p>
            <a:pPr lvl="1"/>
            <a:endParaRPr lang="pt-BR" dirty="0" smtClean="0"/>
          </a:p>
          <a:p>
            <a:pPr lvl="1"/>
            <a:endParaRPr lang="pt-BR" dirty="0"/>
          </a:p>
          <a:p>
            <a:pPr lvl="1"/>
            <a:endParaRPr lang="pt-BR" dirty="0" smtClean="0"/>
          </a:p>
          <a:p>
            <a:pPr lvl="1"/>
            <a:endParaRPr lang="pt-BR" dirty="0"/>
          </a:p>
          <a:p>
            <a:pPr lvl="1"/>
            <a:r>
              <a:rPr lang="pt-BR" dirty="0" smtClean="0"/>
              <a:t>stm8s_it.c</a:t>
            </a:r>
            <a:endParaRPr lang="pt-BR" dirty="0"/>
          </a:p>
          <a:p>
            <a:endParaRPr lang="en-US" dirty="0" smtClean="0"/>
          </a:p>
        </p:txBody>
      </p:sp>
      <p:sp>
        <p:nvSpPr>
          <p:cNvPr id="4" name="TextBox 3"/>
          <p:cNvSpPr txBox="1"/>
          <p:nvPr/>
        </p:nvSpPr>
        <p:spPr>
          <a:xfrm>
            <a:off x="1104900" y="2590800"/>
            <a:ext cx="7391400" cy="2308324"/>
          </a:xfrm>
          <a:prstGeom prst="rect">
            <a:avLst/>
          </a:prstGeom>
          <a:noFill/>
        </p:spPr>
        <p:txBody>
          <a:bodyPr wrap="square" rtlCol="0">
            <a:spAutoFit/>
          </a:bodyPr>
          <a:lstStyle/>
          <a:p>
            <a:r>
              <a:rPr lang="pt-BR" sz="1200" dirty="0">
                <a:solidFill>
                  <a:schemeClr val="tx2"/>
                </a:solidFill>
              </a:rPr>
              <a:t>#include</a:t>
            </a:r>
            <a:r>
              <a:rPr lang="pt-BR" sz="1200" dirty="0"/>
              <a:t> </a:t>
            </a:r>
            <a:r>
              <a:rPr lang="pt-BR" sz="1200" dirty="0">
                <a:solidFill>
                  <a:srgbClr val="00B050"/>
                </a:solidFill>
              </a:rPr>
              <a:t>"stm8s.h"</a:t>
            </a:r>
          </a:p>
          <a:p>
            <a:endParaRPr lang="pt-BR" sz="1200" dirty="0"/>
          </a:p>
          <a:p>
            <a:r>
              <a:rPr lang="pt-BR" sz="1200" dirty="0"/>
              <a:t>main()</a:t>
            </a:r>
          </a:p>
          <a:p>
            <a:r>
              <a:rPr lang="pt-BR" sz="1200" dirty="0"/>
              <a:t>{</a:t>
            </a:r>
          </a:p>
          <a:p>
            <a:r>
              <a:rPr lang="pt-BR" sz="1200" dirty="0" smtClean="0"/>
              <a:t>    GPIO_Init(GPIOD,GPIO_PIN_0,GPIO_MODE_OUT_PP_HIGH_SLOW</a:t>
            </a:r>
            <a:r>
              <a:rPr lang="pt-BR" sz="1200" dirty="0"/>
              <a:t>);</a:t>
            </a:r>
          </a:p>
          <a:p>
            <a:r>
              <a:rPr lang="pt-BR" sz="1200" dirty="0" smtClean="0"/>
              <a:t>    TIM4_TimeBaseInit(TIM4_PRESCALER_16,124</a:t>
            </a:r>
            <a:r>
              <a:rPr lang="pt-BR" sz="1200" dirty="0"/>
              <a:t>);</a:t>
            </a:r>
          </a:p>
          <a:p>
            <a:r>
              <a:rPr lang="pt-BR" sz="1200" dirty="0" smtClean="0"/>
              <a:t>    TIM4_ITConfig(TIM4_IT_UPDATE,ENABLE </a:t>
            </a:r>
            <a:r>
              <a:rPr lang="pt-BR" sz="1200" dirty="0"/>
              <a:t>);</a:t>
            </a:r>
          </a:p>
          <a:p>
            <a:r>
              <a:rPr lang="pt-BR" sz="1200" dirty="0" smtClean="0"/>
              <a:t>    TIM4_Cmd(ENABLE</a:t>
            </a:r>
            <a:r>
              <a:rPr lang="pt-BR" sz="1200" dirty="0"/>
              <a:t>);</a:t>
            </a:r>
          </a:p>
          <a:p>
            <a:r>
              <a:rPr lang="pt-BR" sz="1200" dirty="0" smtClean="0"/>
              <a:t>    enableInterrupts</a:t>
            </a:r>
            <a:r>
              <a:rPr lang="pt-BR" sz="1200" dirty="0"/>
              <a:t>();</a:t>
            </a:r>
            <a:r>
              <a:rPr lang="pt-BR" sz="1200" dirty="0" smtClean="0">
                <a:solidFill>
                  <a:schemeClr val="tx2"/>
                </a:solidFill>
              </a:rPr>
              <a:t>     </a:t>
            </a:r>
          </a:p>
          <a:p>
            <a:r>
              <a:rPr lang="pt-BR" sz="1200" dirty="0" smtClean="0">
                <a:solidFill>
                  <a:schemeClr val="tx2"/>
                </a:solidFill>
              </a:rPr>
              <a:t>    while</a:t>
            </a:r>
            <a:r>
              <a:rPr lang="pt-BR" sz="1200" dirty="0" smtClean="0"/>
              <a:t> (</a:t>
            </a:r>
            <a:r>
              <a:rPr lang="pt-BR" sz="1200" dirty="0" smtClean="0">
                <a:solidFill>
                  <a:srgbClr val="FF0000"/>
                </a:solidFill>
              </a:rPr>
              <a:t>1</a:t>
            </a:r>
            <a:r>
              <a:rPr lang="pt-BR" sz="1200" dirty="0" smtClean="0"/>
              <a:t>)    {</a:t>
            </a:r>
          </a:p>
          <a:p>
            <a:r>
              <a:rPr lang="pt-BR" sz="1200" dirty="0" smtClean="0"/>
              <a:t>    }</a:t>
            </a:r>
            <a:endParaRPr lang="pt-BR" sz="1200" dirty="0"/>
          </a:p>
          <a:p>
            <a:r>
              <a:rPr lang="pt-BR" sz="1200" dirty="0"/>
              <a:t>}</a:t>
            </a:r>
          </a:p>
        </p:txBody>
      </p:sp>
      <p:sp>
        <p:nvSpPr>
          <p:cNvPr id="5" name="TextBox 4"/>
          <p:cNvSpPr txBox="1"/>
          <p:nvPr/>
        </p:nvSpPr>
        <p:spPr>
          <a:xfrm>
            <a:off x="3414049" y="4770760"/>
            <a:ext cx="5943600" cy="2123658"/>
          </a:xfrm>
          <a:prstGeom prst="rect">
            <a:avLst/>
          </a:prstGeom>
          <a:noFill/>
        </p:spPr>
        <p:txBody>
          <a:bodyPr wrap="square" rtlCol="0">
            <a:spAutoFit/>
          </a:bodyPr>
          <a:lstStyle/>
          <a:p>
            <a:r>
              <a:rPr lang="pt-BR" sz="1200" dirty="0"/>
              <a:t>INTERRUPT_HANDLER(TIM4_UPD_OVF_IRQHandler, </a:t>
            </a:r>
            <a:r>
              <a:rPr lang="pt-BR" sz="1200" dirty="0">
                <a:solidFill>
                  <a:srgbClr val="FF0000"/>
                </a:solidFill>
              </a:rPr>
              <a:t>23</a:t>
            </a:r>
            <a:r>
              <a:rPr lang="pt-BR" sz="1200" dirty="0"/>
              <a:t>){</a:t>
            </a:r>
            <a:endParaRPr lang="pt-BR" sz="1200" dirty="0" smtClean="0"/>
          </a:p>
          <a:p>
            <a:r>
              <a:rPr lang="pt-BR" sz="1200" dirty="0">
                <a:solidFill>
                  <a:srgbClr val="00B050"/>
                </a:solidFill>
              </a:rPr>
              <a:t>	</a:t>
            </a:r>
            <a:r>
              <a:rPr lang="pt-BR" sz="1200" dirty="0">
                <a:solidFill>
                  <a:schemeClr val="tx2"/>
                </a:solidFill>
              </a:rPr>
              <a:t>static</a:t>
            </a:r>
            <a:r>
              <a:rPr lang="pt-BR" sz="1200" dirty="0">
                <a:solidFill>
                  <a:srgbClr val="00B050"/>
                </a:solidFill>
              </a:rPr>
              <a:t> </a:t>
            </a:r>
            <a:r>
              <a:rPr lang="pt-BR" sz="1200" dirty="0"/>
              <a:t>u16 Counter = </a:t>
            </a:r>
            <a:r>
              <a:rPr lang="pt-BR" sz="1200" dirty="0">
                <a:solidFill>
                  <a:srgbClr val="FF0000"/>
                </a:solidFill>
              </a:rPr>
              <a:t>0</a:t>
            </a:r>
            <a:r>
              <a:rPr lang="pt-BR" sz="1200" dirty="0"/>
              <a:t>;</a:t>
            </a:r>
          </a:p>
          <a:p>
            <a:r>
              <a:rPr lang="pt-BR" sz="1200" dirty="0"/>
              <a:t>	TIM4_ClearITPendingBit(TIM4_IT_UPDATE);</a:t>
            </a:r>
          </a:p>
          <a:p>
            <a:r>
              <a:rPr lang="pt-BR" sz="1200" dirty="0"/>
              <a:t>	</a:t>
            </a:r>
            <a:r>
              <a:rPr lang="pt-BR" sz="1200" dirty="0">
                <a:solidFill>
                  <a:schemeClr val="tx2"/>
                </a:solidFill>
              </a:rPr>
              <a:t>if</a:t>
            </a:r>
            <a:r>
              <a:rPr lang="pt-BR" sz="1200" dirty="0"/>
              <a:t>(Counter &gt;= </a:t>
            </a:r>
            <a:r>
              <a:rPr lang="pt-BR" sz="1200" dirty="0">
                <a:solidFill>
                  <a:srgbClr val="FF0000"/>
                </a:solidFill>
              </a:rPr>
              <a:t>999</a:t>
            </a:r>
            <a:r>
              <a:rPr lang="pt-BR" sz="1200" dirty="0"/>
              <a:t>){</a:t>
            </a:r>
          </a:p>
          <a:p>
            <a:r>
              <a:rPr lang="pt-BR" sz="1200" dirty="0"/>
              <a:t>		GPIO_WriteReverse(GPIOD,GPIO_PIN_0);</a:t>
            </a:r>
          </a:p>
          <a:p>
            <a:r>
              <a:rPr lang="pt-BR" sz="1200" dirty="0"/>
              <a:t>		Counter = </a:t>
            </a:r>
            <a:r>
              <a:rPr lang="pt-BR" sz="1200" dirty="0">
                <a:solidFill>
                  <a:srgbClr val="FF0000"/>
                </a:solidFill>
              </a:rPr>
              <a:t>0</a:t>
            </a:r>
            <a:r>
              <a:rPr lang="pt-BR" sz="1200" dirty="0"/>
              <a:t>;</a:t>
            </a:r>
          </a:p>
          <a:p>
            <a:r>
              <a:rPr lang="pt-BR" sz="1200" dirty="0"/>
              <a:t>	}</a:t>
            </a:r>
          </a:p>
          <a:p>
            <a:r>
              <a:rPr lang="pt-BR" sz="1200" dirty="0"/>
              <a:t>	</a:t>
            </a:r>
            <a:r>
              <a:rPr lang="pt-BR" sz="1200" dirty="0">
                <a:solidFill>
                  <a:schemeClr val="tx2"/>
                </a:solidFill>
              </a:rPr>
              <a:t>else</a:t>
            </a:r>
            <a:r>
              <a:rPr lang="pt-BR" sz="1200" dirty="0"/>
              <a:t>{</a:t>
            </a:r>
          </a:p>
          <a:p>
            <a:r>
              <a:rPr lang="pt-BR" sz="1200" dirty="0"/>
              <a:t>		Counter++;</a:t>
            </a:r>
          </a:p>
          <a:p>
            <a:r>
              <a:rPr lang="pt-BR" sz="1200" dirty="0"/>
              <a:t>	</a:t>
            </a:r>
            <a:r>
              <a:rPr lang="pt-BR" sz="1200" dirty="0" smtClean="0"/>
              <a:t>}</a:t>
            </a:r>
          </a:p>
          <a:p>
            <a:r>
              <a:rPr lang="pt-BR" sz="1200" dirty="0" smtClean="0"/>
              <a:t>}</a:t>
            </a:r>
            <a:endParaRPr lang="pt-BR" sz="1200" dirty="0"/>
          </a:p>
        </p:txBody>
      </p:sp>
    </p:spTree>
    <p:extLst>
      <p:ext uri="{BB962C8B-B14F-4D97-AF65-F5344CB8AC3E}">
        <p14:creationId xmlns:p14="http://schemas.microsoft.com/office/powerpoint/2010/main" val="3566031245"/>
      </p:ext>
    </p:extLst>
  </p:cSld>
  <p:clrMapOvr>
    <a:masterClrMapping/>
  </p:clrMapOvr>
  <p:transition spd="slow">
    <p:wipe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Hands On</a:t>
            </a:r>
            <a:endParaRPr lang="en-US" dirty="0"/>
          </a:p>
        </p:txBody>
      </p:sp>
      <p:sp>
        <p:nvSpPr>
          <p:cNvPr id="3" name="Content Placeholder 2"/>
          <p:cNvSpPr>
            <a:spLocks noGrp="1"/>
          </p:cNvSpPr>
          <p:nvPr>
            <p:ph idx="1"/>
          </p:nvPr>
        </p:nvSpPr>
        <p:spPr>
          <a:xfrm>
            <a:off x="457200" y="1277496"/>
            <a:ext cx="8229600" cy="2862322"/>
          </a:xfrm>
        </p:spPr>
        <p:txBody>
          <a:bodyPr/>
          <a:lstStyle/>
          <a:p>
            <a:r>
              <a:rPr lang="pt-BR" dirty="0" smtClean="0">
                <a:solidFill>
                  <a:schemeClr val="accent1"/>
                </a:solidFill>
              </a:rPr>
              <a:t>GPIO</a:t>
            </a:r>
          </a:p>
          <a:p>
            <a:r>
              <a:rPr lang="pt-BR" dirty="0" smtClean="0">
                <a:solidFill>
                  <a:schemeClr val="accent1"/>
                </a:solidFill>
              </a:rPr>
              <a:t>ADC</a:t>
            </a:r>
          </a:p>
          <a:p>
            <a:r>
              <a:rPr lang="pt-BR" dirty="0" smtClean="0">
                <a:solidFill>
                  <a:schemeClr val="accent1"/>
                </a:solidFill>
              </a:rPr>
              <a:t>TIM4</a:t>
            </a:r>
          </a:p>
          <a:p>
            <a:r>
              <a:rPr lang="pt-BR" dirty="0" smtClean="0"/>
              <a:t>UART</a:t>
            </a:r>
          </a:p>
          <a:p>
            <a:r>
              <a:rPr lang="pt-BR" dirty="0">
                <a:solidFill>
                  <a:schemeClr val="accent1"/>
                </a:solidFill>
              </a:rPr>
              <a:t>INCLINOMETER</a:t>
            </a:r>
          </a:p>
        </p:txBody>
      </p:sp>
    </p:spTree>
    <p:extLst>
      <p:ext uri="{BB962C8B-B14F-4D97-AF65-F5344CB8AC3E}">
        <p14:creationId xmlns:p14="http://schemas.microsoft.com/office/powerpoint/2010/main" val="1073939816"/>
      </p:ext>
    </p:extLst>
  </p:cSld>
  <p:clrMapOvr>
    <a:masterClrMapping/>
  </p:clrMapOvr>
  <p:transition spd="slow">
    <p:wipe dir="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Library</a:t>
            </a:r>
            <a:endParaRPr lang="en-US" dirty="0"/>
          </a:p>
        </p:txBody>
      </p:sp>
      <p:pic>
        <p:nvPicPr>
          <p:cNvPr id="1026" name="Picture 2"/>
          <p:cNvPicPr>
            <a:picLocks noGrp="1" noChangeAspect="1" noChangeArrowheads="1"/>
          </p:cNvPicPr>
          <p:nvPr>
            <p:ph idx="1"/>
          </p:nvPr>
        </p:nvPicPr>
        <p:blipFill>
          <a:blip r:embed="rId2" cstate="print"/>
          <a:stretch>
            <a:fillRect/>
          </a:stretch>
        </p:blipFill>
        <p:spPr bwMode="auto">
          <a:xfrm>
            <a:off x="457200" y="2406546"/>
            <a:ext cx="8229600" cy="2422733"/>
          </a:xfrm>
          <a:prstGeom prst="rect">
            <a:avLst/>
          </a:prstGeom>
          <a:noFill/>
          <a:ln w="9525">
            <a:noFill/>
            <a:miter lim="800000"/>
            <a:headEnd/>
            <a:tailEnd/>
          </a:ln>
        </p:spPr>
      </p:pic>
    </p:spTree>
    <p:extLst>
      <p:ext uri="{BB962C8B-B14F-4D97-AF65-F5344CB8AC3E}">
        <p14:creationId xmlns:p14="http://schemas.microsoft.com/office/powerpoint/2010/main" val="3412098868"/>
      </p:ext>
    </p:extLst>
  </p:cSld>
  <p:clrMapOvr>
    <a:masterClrMapping/>
  </p:clrMapOvr>
  <p:transition spd="slow">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Internal Block Diagram</a:t>
            </a:r>
            <a:endParaRPr lang="pt-BR"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310183"/>
            <a:ext cx="8229600" cy="4615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6413439"/>
      </p:ext>
    </p:extLst>
  </p:cSld>
  <p:clrMapOvr>
    <a:masterClrMapping/>
  </p:clrMapOvr>
  <p:transition spd="slow">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Library</a:t>
            </a:r>
            <a:endParaRPr lang="en-US" dirty="0"/>
          </a:p>
        </p:txBody>
      </p:sp>
      <p:pic>
        <p:nvPicPr>
          <p:cNvPr id="2050" name="Picture 2"/>
          <p:cNvPicPr>
            <a:picLocks noGrp="1" noChangeAspect="1" noChangeArrowheads="1"/>
          </p:cNvPicPr>
          <p:nvPr>
            <p:ph idx="1"/>
          </p:nvPr>
        </p:nvPicPr>
        <p:blipFill>
          <a:blip r:embed="rId2" cstate="print"/>
          <a:stretch>
            <a:fillRect/>
          </a:stretch>
        </p:blipFill>
        <p:spPr bwMode="auto">
          <a:xfrm>
            <a:off x="457200" y="2487859"/>
            <a:ext cx="8229600" cy="2260107"/>
          </a:xfrm>
          <a:prstGeom prst="rect">
            <a:avLst/>
          </a:prstGeom>
          <a:noFill/>
          <a:ln w="9525">
            <a:noFill/>
            <a:miter lim="800000"/>
            <a:headEnd/>
            <a:tailEnd/>
          </a:ln>
        </p:spPr>
      </p:pic>
    </p:spTree>
    <p:extLst>
      <p:ext uri="{BB962C8B-B14F-4D97-AF65-F5344CB8AC3E}">
        <p14:creationId xmlns:p14="http://schemas.microsoft.com/office/powerpoint/2010/main" val="1837145308"/>
      </p:ext>
    </p:extLst>
  </p:cSld>
  <p:clrMapOvr>
    <a:masterClrMapping/>
  </p:clrMapOvr>
  <p:transition spd="slow">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Library</a:t>
            </a:r>
            <a:endParaRPr lang="en-US" dirty="0"/>
          </a:p>
        </p:txBody>
      </p:sp>
      <p:pic>
        <p:nvPicPr>
          <p:cNvPr id="3074" name="Picture 2"/>
          <p:cNvPicPr>
            <a:picLocks noGrp="1" noChangeAspect="1" noChangeArrowheads="1"/>
          </p:cNvPicPr>
          <p:nvPr>
            <p:ph idx="1"/>
          </p:nvPr>
        </p:nvPicPr>
        <p:blipFill>
          <a:blip r:embed="rId2" cstate="print"/>
          <a:stretch>
            <a:fillRect/>
          </a:stretch>
        </p:blipFill>
        <p:spPr bwMode="auto">
          <a:xfrm>
            <a:off x="457200" y="2631420"/>
            <a:ext cx="8229600" cy="1972985"/>
          </a:xfrm>
          <a:prstGeom prst="rect">
            <a:avLst/>
          </a:prstGeom>
          <a:noFill/>
          <a:ln w="9525">
            <a:noFill/>
            <a:miter lim="800000"/>
            <a:headEnd/>
            <a:tailEnd/>
          </a:ln>
        </p:spPr>
      </p:pic>
    </p:spTree>
    <p:extLst>
      <p:ext uri="{BB962C8B-B14F-4D97-AF65-F5344CB8AC3E}">
        <p14:creationId xmlns:p14="http://schemas.microsoft.com/office/powerpoint/2010/main" val="2640330423"/>
      </p:ext>
    </p:extLst>
  </p:cSld>
  <p:clrMapOvr>
    <a:masterClrMapping/>
  </p:clrMapOvr>
  <p:transition spd="slow">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UART</a:t>
            </a:r>
            <a:endParaRPr lang="en-US" dirty="0"/>
          </a:p>
        </p:txBody>
      </p:sp>
      <p:sp>
        <p:nvSpPr>
          <p:cNvPr id="3" name="Content Placeholder 2"/>
          <p:cNvSpPr>
            <a:spLocks noGrp="1"/>
          </p:cNvSpPr>
          <p:nvPr>
            <p:ph idx="1"/>
          </p:nvPr>
        </p:nvSpPr>
        <p:spPr>
          <a:xfrm>
            <a:off x="457200" y="1277496"/>
            <a:ext cx="8229600" cy="707886"/>
          </a:xfrm>
        </p:spPr>
        <p:txBody>
          <a:bodyPr/>
          <a:lstStyle/>
          <a:p>
            <a:r>
              <a:rPr lang="en-US" dirty="0" smtClean="0"/>
              <a:t>Let’s Configure UART to enter in loopback mode and receive what we send! Receive using interrupt</a:t>
            </a:r>
            <a:endParaRPr lang="pt-BR" dirty="0"/>
          </a:p>
        </p:txBody>
      </p:sp>
      <p:pic>
        <p:nvPicPr>
          <p:cNvPr id="4" name="Picture 3"/>
          <p:cNvPicPr>
            <a:picLocks noChangeAspect="1"/>
          </p:cNvPicPr>
          <p:nvPr/>
        </p:nvPicPr>
        <p:blipFill>
          <a:blip r:embed="rId2"/>
          <a:stretch>
            <a:fillRect/>
          </a:stretch>
        </p:blipFill>
        <p:spPr>
          <a:xfrm>
            <a:off x="818170" y="2133600"/>
            <a:ext cx="7353300" cy="4524375"/>
          </a:xfrm>
          <a:prstGeom prst="rect">
            <a:avLst/>
          </a:prstGeom>
        </p:spPr>
      </p:pic>
    </p:spTree>
    <p:extLst>
      <p:ext uri="{BB962C8B-B14F-4D97-AF65-F5344CB8AC3E}">
        <p14:creationId xmlns:p14="http://schemas.microsoft.com/office/powerpoint/2010/main" val="3034533272"/>
      </p:ext>
    </p:extLst>
  </p:cSld>
  <p:clrMapOvr>
    <a:masterClrMapping/>
  </p:clrMapOvr>
  <p:transition spd="slow">
    <p:wipe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UART</a:t>
            </a:r>
            <a:endParaRPr lang="pt-BR" dirty="0"/>
          </a:p>
        </p:txBody>
      </p:sp>
      <p:sp>
        <p:nvSpPr>
          <p:cNvPr id="4" name="Content Placeholder 3"/>
          <p:cNvSpPr txBox="1">
            <a:spLocks noGrp="1"/>
          </p:cNvSpPr>
          <p:nvPr>
            <p:ph idx="1"/>
          </p:nvPr>
        </p:nvSpPr>
        <p:spPr>
          <a:xfrm>
            <a:off x="457200" y="1277496"/>
            <a:ext cx="8229600" cy="4601260"/>
          </a:xfrm>
          <a:prstGeom prst="rect">
            <a:avLst/>
          </a:prstGeom>
          <a:noFill/>
        </p:spPr>
        <p:txBody>
          <a:bodyPr wrap="square" rtlCol="0">
            <a:spAutoFit/>
          </a:bodyPr>
          <a:lstStyle/>
          <a:p>
            <a:pPr marL="0" indent="0">
              <a:buNone/>
            </a:pPr>
            <a:r>
              <a:rPr lang="pt-BR" sz="1200" dirty="0">
                <a:solidFill>
                  <a:schemeClr val="tx2"/>
                </a:solidFill>
              </a:rPr>
              <a:t>#include</a:t>
            </a:r>
            <a:r>
              <a:rPr lang="pt-BR" sz="1200" dirty="0"/>
              <a:t> </a:t>
            </a:r>
            <a:r>
              <a:rPr lang="pt-BR" sz="1200" dirty="0">
                <a:solidFill>
                  <a:srgbClr val="00B050"/>
                </a:solidFill>
              </a:rPr>
              <a:t>"stm8s.h</a:t>
            </a:r>
            <a:r>
              <a:rPr lang="pt-BR" sz="1200" dirty="0" smtClean="0">
                <a:solidFill>
                  <a:srgbClr val="00B050"/>
                </a:solidFill>
              </a:rPr>
              <a:t>"</a:t>
            </a:r>
            <a:endParaRPr lang="pt-BR" sz="1200" dirty="0"/>
          </a:p>
          <a:p>
            <a:pPr marL="0" indent="0">
              <a:spcBef>
                <a:spcPts val="0"/>
              </a:spcBef>
              <a:spcAft>
                <a:spcPts val="0"/>
              </a:spcAft>
              <a:buNone/>
            </a:pPr>
            <a:r>
              <a:rPr lang="pt-BR" sz="1200" dirty="0">
                <a:solidFill>
                  <a:schemeClr val="tx1"/>
                </a:solidFill>
              </a:rPr>
              <a:t>main()</a:t>
            </a:r>
          </a:p>
          <a:p>
            <a:pPr marL="0" indent="0">
              <a:spcBef>
                <a:spcPts val="0"/>
              </a:spcBef>
              <a:spcAft>
                <a:spcPts val="0"/>
              </a:spcAft>
              <a:buNone/>
            </a:pPr>
            <a:r>
              <a:rPr lang="pt-BR" sz="1200" dirty="0">
                <a:solidFill>
                  <a:schemeClr val="tx1"/>
                </a:solidFill>
              </a:rPr>
              <a:t>{</a:t>
            </a:r>
          </a:p>
          <a:p>
            <a:pPr marL="0" indent="0">
              <a:spcBef>
                <a:spcPts val="0"/>
              </a:spcBef>
              <a:spcAft>
                <a:spcPts val="0"/>
              </a:spcAft>
              <a:buNone/>
            </a:pPr>
            <a:r>
              <a:rPr lang="pt-BR" sz="1200" dirty="0" smtClean="0"/>
              <a:t>    	</a:t>
            </a:r>
            <a:r>
              <a:rPr lang="pt-BR" sz="1200" dirty="0" smtClean="0">
                <a:solidFill>
                  <a:schemeClr val="tx1"/>
                </a:solidFill>
              </a:rPr>
              <a:t>GPIO_Init(GPIOD,GPIO_PIN_0,GPIO_MODE_OUT_PP_HIGH_SLOW);</a:t>
            </a:r>
          </a:p>
          <a:p>
            <a:pPr marL="0" indent="0">
              <a:spcBef>
                <a:spcPts val="0"/>
              </a:spcBef>
              <a:spcAft>
                <a:spcPts val="0"/>
              </a:spcAft>
              <a:buNone/>
            </a:pPr>
            <a:r>
              <a:rPr lang="pt-BR" sz="1200" dirty="0" smtClean="0">
                <a:solidFill>
                  <a:schemeClr val="tx1"/>
                </a:solidFill>
              </a:rPr>
              <a:t> 	GPIO_Init(GPIOD,GPIO_PIN_5,GPIO_MODE_OUT_PP_LOW_FAST);</a:t>
            </a:r>
          </a:p>
          <a:p>
            <a:pPr marL="0" indent="0">
              <a:spcBef>
                <a:spcPts val="0"/>
              </a:spcBef>
              <a:spcAft>
                <a:spcPts val="0"/>
              </a:spcAft>
              <a:buNone/>
            </a:pPr>
            <a:r>
              <a:rPr lang="pt-BR" sz="1200" dirty="0" smtClean="0">
                <a:solidFill>
                  <a:schemeClr val="tx1"/>
                </a:solidFill>
              </a:rPr>
              <a:t>   	GPIO_Init(GPIOD,GPIO_PIN_6,GPIO_MODE_IN_PU_NO_IT);</a:t>
            </a:r>
          </a:p>
          <a:p>
            <a:pPr marL="0" indent="0">
              <a:spcBef>
                <a:spcPts val="0"/>
              </a:spcBef>
              <a:spcAft>
                <a:spcPts val="0"/>
              </a:spcAft>
              <a:buNone/>
            </a:pPr>
            <a:r>
              <a:rPr lang="pt-BR" sz="1200" dirty="0" smtClean="0">
                <a:solidFill>
                  <a:schemeClr val="tx1"/>
                </a:solidFill>
              </a:rPr>
              <a:t>	UART1_Init(9600, UART1_WORDLENGTH_8D, </a:t>
            </a:r>
          </a:p>
          <a:p>
            <a:pPr marL="0" indent="0">
              <a:spcBef>
                <a:spcPts val="0"/>
              </a:spcBef>
              <a:spcAft>
                <a:spcPts val="0"/>
              </a:spcAft>
              <a:buNone/>
            </a:pPr>
            <a:r>
              <a:rPr lang="pt-BR" sz="1200" dirty="0" smtClean="0">
                <a:solidFill>
                  <a:schemeClr val="tx1"/>
                </a:solidFill>
              </a:rPr>
              <a:t>                      UART1_STOPBITS_1, UART1_PARITY_NO, </a:t>
            </a:r>
          </a:p>
          <a:p>
            <a:pPr marL="0" indent="0">
              <a:spcBef>
                <a:spcPts val="0"/>
              </a:spcBef>
              <a:spcAft>
                <a:spcPts val="0"/>
              </a:spcAft>
              <a:buNone/>
            </a:pPr>
            <a:r>
              <a:rPr lang="pt-BR" sz="1200" dirty="0" smtClean="0">
                <a:solidFill>
                  <a:schemeClr val="tx1"/>
                </a:solidFill>
              </a:rPr>
              <a:t>                     UART1_SYNCMODE_CLOCK_DISABLE, UART1_MODE_TXRX_ENABLE);</a:t>
            </a:r>
          </a:p>
          <a:p>
            <a:pPr marL="0" indent="0">
              <a:spcBef>
                <a:spcPts val="0"/>
              </a:spcBef>
              <a:spcAft>
                <a:spcPts val="0"/>
              </a:spcAft>
              <a:buNone/>
            </a:pPr>
            <a:r>
              <a:rPr lang="pt-BR" sz="1200" dirty="0" smtClean="0">
                <a:solidFill>
                  <a:schemeClr val="tx1"/>
                </a:solidFill>
              </a:rPr>
              <a:t>	UART1_ITConfig(UART1_IT_RXNE_OR,ENABLE);</a:t>
            </a:r>
          </a:p>
          <a:p>
            <a:pPr marL="0" indent="0">
              <a:spcBef>
                <a:spcPts val="0"/>
              </a:spcBef>
              <a:spcAft>
                <a:spcPts val="0"/>
              </a:spcAft>
              <a:buNone/>
            </a:pPr>
            <a:r>
              <a:rPr lang="pt-BR" sz="1200" dirty="0" smtClean="0">
                <a:solidFill>
                  <a:schemeClr val="tx1"/>
                </a:solidFill>
              </a:rPr>
              <a:t>	UART1_Cmd(ENABLE);</a:t>
            </a:r>
          </a:p>
          <a:p>
            <a:pPr marL="0" indent="0">
              <a:spcBef>
                <a:spcPts val="0"/>
              </a:spcBef>
              <a:spcAft>
                <a:spcPts val="0"/>
              </a:spcAft>
              <a:buNone/>
            </a:pPr>
            <a:r>
              <a:rPr lang="pt-BR" sz="1200" dirty="0" smtClean="0">
                <a:solidFill>
                  <a:schemeClr val="tx1"/>
                </a:solidFill>
              </a:rPr>
              <a:t>	enableInterrupts();  </a:t>
            </a:r>
          </a:p>
          <a:p>
            <a:pPr marL="0" indent="0">
              <a:spcBef>
                <a:spcPts val="0"/>
              </a:spcBef>
              <a:spcAft>
                <a:spcPts val="0"/>
              </a:spcAft>
              <a:buNone/>
            </a:pPr>
            <a:r>
              <a:rPr lang="pt-BR" sz="1200" dirty="0" smtClean="0">
                <a:solidFill>
                  <a:schemeClr val="tx1"/>
                </a:solidFill>
              </a:rPr>
              <a:t>	UART1_SendData8(</a:t>
            </a:r>
            <a:r>
              <a:rPr lang="pt-BR" sz="1200" dirty="0" smtClean="0">
                <a:solidFill>
                  <a:srgbClr val="00B050"/>
                </a:solidFill>
              </a:rPr>
              <a:t>'a'</a:t>
            </a:r>
            <a:r>
              <a:rPr lang="pt-BR" sz="1200" dirty="0" smtClean="0"/>
              <a:t>);</a:t>
            </a:r>
          </a:p>
          <a:p>
            <a:pPr marL="0" indent="0">
              <a:spcBef>
                <a:spcPts val="0"/>
              </a:spcBef>
              <a:spcAft>
                <a:spcPts val="0"/>
              </a:spcAft>
              <a:buNone/>
            </a:pPr>
            <a:r>
              <a:rPr lang="pt-BR" sz="1200" dirty="0"/>
              <a:t>	while</a:t>
            </a:r>
            <a:r>
              <a:rPr lang="pt-BR" sz="1200" dirty="0">
                <a:solidFill>
                  <a:schemeClr val="tx1"/>
                </a:solidFill>
              </a:rPr>
              <a:t>(UART1_GetFlagStatus(UART1_IT_TC) == RESET);</a:t>
            </a:r>
          </a:p>
          <a:p>
            <a:pPr marL="0" indent="0">
              <a:spcBef>
                <a:spcPts val="0"/>
              </a:spcBef>
              <a:spcAft>
                <a:spcPts val="0"/>
              </a:spcAft>
              <a:buNone/>
            </a:pPr>
            <a:r>
              <a:rPr lang="pt-BR" sz="1200" dirty="0"/>
              <a:t>	</a:t>
            </a:r>
            <a:r>
              <a:rPr lang="pt-BR" sz="1200" dirty="0">
                <a:solidFill>
                  <a:schemeClr val="tx1"/>
                </a:solidFill>
              </a:rPr>
              <a:t>Delay</a:t>
            </a:r>
            <a:r>
              <a:rPr lang="pt-BR" sz="1200" dirty="0"/>
              <a:t>(</a:t>
            </a:r>
            <a:r>
              <a:rPr lang="pt-BR" sz="1200" dirty="0">
                <a:solidFill>
                  <a:srgbClr val="FF0000"/>
                </a:solidFill>
              </a:rPr>
              <a:t>1000</a:t>
            </a:r>
            <a:r>
              <a:rPr lang="pt-BR" sz="1200" dirty="0">
                <a:solidFill>
                  <a:schemeClr val="tx1"/>
                </a:solidFill>
              </a:rPr>
              <a:t>);</a:t>
            </a:r>
          </a:p>
          <a:p>
            <a:pPr marL="0" indent="0">
              <a:spcBef>
                <a:spcPts val="0"/>
              </a:spcBef>
              <a:spcAft>
                <a:spcPts val="0"/>
              </a:spcAft>
              <a:buNone/>
            </a:pPr>
            <a:r>
              <a:rPr lang="pt-BR" sz="1200" dirty="0">
                <a:solidFill>
                  <a:schemeClr val="tx1"/>
                </a:solidFill>
              </a:rPr>
              <a:t>	UART1_SendData8(</a:t>
            </a:r>
            <a:r>
              <a:rPr lang="pt-BR" sz="1200" dirty="0">
                <a:solidFill>
                  <a:srgbClr val="00B050"/>
                </a:solidFill>
              </a:rPr>
              <a:t>'b'</a:t>
            </a:r>
            <a:r>
              <a:rPr lang="pt-BR" sz="1200" dirty="0">
                <a:solidFill>
                  <a:schemeClr val="tx1"/>
                </a:solidFill>
              </a:rPr>
              <a:t>);</a:t>
            </a:r>
          </a:p>
          <a:p>
            <a:pPr marL="0" indent="0">
              <a:spcBef>
                <a:spcPts val="0"/>
              </a:spcBef>
              <a:spcAft>
                <a:spcPts val="0"/>
              </a:spcAft>
              <a:buNone/>
            </a:pPr>
            <a:r>
              <a:rPr lang="pt-BR" sz="1200" dirty="0"/>
              <a:t>	</a:t>
            </a:r>
            <a:r>
              <a:rPr lang="pt-BR" sz="1200" dirty="0">
                <a:solidFill>
                  <a:schemeClr val="tx2">
                    <a:lumMod val="75000"/>
                  </a:schemeClr>
                </a:solidFill>
              </a:rPr>
              <a:t>while</a:t>
            </a:r>
            <a:r>
              <a:rPr lang="pt-BR" sz="1200" dirty="0">
                <a:solidFill>
                  <a:schemeClr val="tx1"/>
                </a:solidFill>
              </a:rPr>
              <a:t>(UART1_GetFlagStatus(UART1_IT_TC) == RESET);</a:t>
            </a:r>
          </a:p>
          <a:p>
            <a:pPr marL="0" indent="0">
              <a:spcBef>
                <a:spcPts val="0"/>
              </a:spcBef>
              <a:spcAft>
                <a:spcPts val="0"/>
              </a:spcAft>
              <a:buNone/>
            </a:pPr>
            <a:r>
              <a:rPr lang="pt-BR" sz="1200" dirty="0">
                <a:solidFill>
                  <a:schemeClr val="tx1"/>
                </a:solidFill>
              </a:rPr>
              <a:t>	Delay(</a:t>
            </a:r>
            <a:r>
              <a:rPr lang="pt-BR" sz="1200" dirty="0">
                <a:solidFill>
                  <a:srgbClr val="FF0000"/>
                </a:solidFill>
              </a:rPr>
              <a:t>1000</a:t>
            </a:r>
            <a:r>
              <a:rPr lang="pt-BR" sz="1200" dirty="0">
                <a:solidFill>
                  <a:schemeClr val="tx1"/>
                </a:solidFill>
              </a:rPr>
              <a:t>);</a:t>
            </a:r>
          </a:p>
          <a:p>
            <a:pPr marL="0" indent="0">
              <a:spcBef>
                <a:spcPts val="0"/>
              </a:spcBef>
              <a:spcAft>
                <a:spcPts val="0"/>
              </a:spcAft>
              <a:buNone/>
            </a:pPr>
            <a:r>
              <a:rPr lang="pt-BR" sz="1200" dirty="0">
                <a:solidFill>
                  <a:schemeClr val="tx1"/>
                </a:solidFill>
              </a:rPr>
              <a:t>	UART1_SendData8</a:t>
            </a:r>
            <a:r>
              <a:rPr lang="pt-BR" sz="1200" dirty="0"/>
              <a:t>(</a:t>
            </a:r>
            <a:r>
              <a:rPr lang="pt-BR" sz="1200" dirty="0">
                <a:solidFill>
                  <a:srgbClr val="00B050"/>
                </a:solidFill>
              </a:rPr>
              <a:t>'c'</a:t>
            </a:r>
            <a:r>
              <a:rPr lang="pt-BR" sz="1200" dirty="0">
                <a:solidFill>
                  <a:schemeClr val="tx1"/>
                </a:solidFill>
              </a:rPr>
              <a:t>);</a:t>
            </a:r>
          </a:p>
          <a:p>
            <a:pPr marL="0" indent="0">
              <a:spcBef>
                <a:spcPts val="0"/>
              </a:spcBef>
              <a:spcAft>
                <a:spcPts val="0"/>
              </a:spcAft>
              <a:buNone/>
            </a:pPr>
            <a:r>
              <a:rPr lang="pt-BR" sz="1200" dirty="0"/>
              <a:t>	while</a:t>
            </a:r>
            <a:r>
              <a:rPr lang="pt-BR" sz="1200" dirty="0">
                <a:solidFill>
                  <a:schemeClr val="tx1"/>
                </a:solidFill>
              </a:rPr>
              <a:t>(UART1_GetFlagStatus(UART1_IT_TC) == RESET);</a:t>
            </a:r>
          </a:p>
          <a:p>
            <a:pPr marL="0" indent="0">
              <a:spcBef>
                <a:spcPts val="0"/>
              </a:spcBef>
              <a:spcAft>
                <a:spcPts val="0"/>
              </a:spcAft>
              <a:buNone/>
            </a:pPr>
            <a:r>
              <a:rPr lang="pt-BR" sz="1200" dirty="0"/>
              <a:t>	</a:t>
            </a:r>
            <a:r>
              <a:rPr lang="pt-BR" sz="1200" dirty="0">
                <a:solidFill>
                  <a:schemeClr val="tx1"/>
                </a:solidFill>
              </a:rPr>
              <a:t>Delay(</a:t>
            </a:r>
            <a:r>
              <a:rPr lang="pt-BR" sz="1200" dirty="0">
                <a:solidFill>
                  <a:srgbClr val="FF0000"/>
                </a:solidFill>
              </a:rPr>
              <a:t>1000</a:t>
            </a:r>
            <a:r>
              <a:rPr lang="pt-BR" sz="1200" dirty="0" smtClean="0">
                <a:solidFill>
                  <a:schemeClr val="tx1"/>
                </a:solidFill>
              </a:rPr>
              <a:t>);</a:t>
            </a:r>
          </a:p>
          <a:p>
            <a:pPr marL="0" indent="0">
              <a:spcBef>
                <a:spcPts val="0"/>
              </a:spcBef>
              <a:spcAft>
                <a:spcPts val="0"/>
              </a:spcAft>
              <a:buNone/>
            </a:pPr>
            <a:r>
              <a:rPr lang="pt-BR" sz="1200" dirty="0" smtClean="0">
                <a:solidFill>
                  <a:schemeClr val="tx2"/>
                </a:solidFill>
              </a:rPr>
              <a:t>   	 while</a:t>
            </a:r>
            <a:r>
              <a:rPr lang="pt-BR" sz="1200" dirty="0" smtClean="0"/>
              <a:t> </a:t>
            </a:r>
            <a:r>
              <a:rPr lang="pt-BR" sz="1200" dirty="0" smtClean="0">
                <a:solidFill>
                  <a:schemeClr val="tx1"/>
                </a:solidFill>
              </a:rPr>
              <a:t>(</a:t>
            </a:r>
            <a:r>
              <a:rPr lang="pt-BR" sz="1200" dirty="0" smtClean="0">
                <a:solidFill>
                  <a:srgbClr val="FF0000"/>
                </a:solidFill>
              </a:rPr>
              <a:t>1</a:t>
            </a:r>
            <a:r>
              <a:rPr lang="pt-BR" sz="1200" dirty="0" smtClean="0">
                <a:solidFill>
                  <a:schemeClr val="tx1"/>
                </a:solidFill>
              </a:rPr>
              <a:t>)    {</a:t>
            </a:r>
          </a:p>
          <a:p>
            <a:pPr marL="0" indent="0">
              <a:spcBef>
                <a:spcPts val="0"/>
              </a:spcBef>
              <a:spcAft>
                <a:spcPts val="0"/>
              </a:spcAft>
              <a:buNone/>
            </a:pPr>
            <a:r>
              <a:rPr lang="pt-BR" sz="1200" dirty="0" smtClean="0">
                <a:solidFill>
                  <a:schemeClr val="tx1"/>
                </a:solidFill>
              </a:rPr>
              <a:t>   	 }</a:t>
            </a:r>
            <a:endParaRPr lang="pt-BR" sz="1200" dirty="0">
              <a:solidFill>
                <a:schemeClr val="tx1"/>
              </a:solidFill>
            </a:endParaRPr>
          </a:p>
          <a:p>
            <a:pPr marL="0" indent="0">
              <a:spcBef>
                <a:spcPts val="0"/>
              </a:spcBef>
              <a:spcAft>
                <a:spcPts val="0"/>
              </a:spcAft>
              <a:buNone/>
            </a:pPr>
            <a:r>
              <a:rPr lang="pt-BR" sz="1200" dirty="0">
                <a:solidFill>
                  <a:schemeClr val="tx1"/>
                </a:solidFill>
              </a:rPr>
              <a:t>}</a:t>
            </a:r>
          </a:p>
        </p:txBody>
      </p:sp>
    </p:spTree>
    <p:extLst>
      <p:ext uri="{BB962C8B-B14F-4D97-AF65-F5344CB8AC3E}">
        <p14:creationId xmlns:p14="http://schemas.microsoft.com/office/powerpoint/2010/main" val="345510406"/>
      </p:ext>
    </p:extLst>
  </p:cSld>
  <p:clrMapOvr>
    <a:masterClrMapping/>
  </p:clrMapOvr>
  <p:transition spd="slow">
    <p:wipe dir="r"/>
  </p:transition>
</p:sld>
</file>

<file path=ppt/slides/slide8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UART</a:t>
            </a:r>
            <a:endParaRPr lang="pt-BR" dirty="0"/>
          </a:p>
        </p:txBody>
      </p:sp>
      <p:sp>
        <p:nvSpPr>
          <p:cNvPr id="4" name="Content Placeholder 3"/>
          <p:cNvSpPr txBox="1">
            <a:spLocks noGrp="1"/>
          </p:cNvSpPr>
          <p:nvPr>
            <p:ph idx="1"/>
          </p:nvPr>
        </p:nvSpPr>
        <p:spPr>
          <a:xfrm>
            <a:off x="457200" y="1277496"/>
            <a:ext cx="8229600" cy="1384995"/>
          </a:xfrm>
          <a:prstGeom prst="rect">
            <a:avLst/>
          </a:prstGeom>
          <a:noFill/>
        </p:spPr>
        <p:txBody>
          <a:bodyPr wrap="square" rtlCol="0">
            <a:spAutoFit/>
          </a:bodyPr>
          <a:lstStyle/>
          <a:p>
            <a:pPr marL="0" indent="0">
              <a:spcBef>
                <a:spcPts val="0"/>
              </a:spcBef>
              <a:spcAft>
                <a:spcPts val="0"/>
              </a:spcAft>
              <a:buNone/>
            </a:pPr>
            <a:r>
              <a:rPr lang="pt-BR" sz="1200" dirty="0">
                <a:solidFill>
                  <a:schemeClr val="tx1"/>
                </a:solidFill>
              </a:rPr>
              <a:t> INTERRUPT_HANDLER(UART1_RX_IRQHandler, </a:t>
            </a:r>
            <a:r>
              <a:rPr lang="pt-BR" sz="1200" dirty="0">
                <a:solidFill>
                  <a:srgbClr val="FF0000"/>
                </a:solidFill>
              </a:rPr>
              <a:t>18</a:t>
            </a:r>
            <a:r>
              <a:rPr lang="pt-BR" sz="1200" dirty="0">
                <a:solidFill>
                  <a:schemeClr val="tx1"/>
                </a:solidFill>
              </a:rPr>
              <a:t>)</a:t>
            </a:r>
          </a:p>
          <a:p>
            <a:pPr marL="0" indent="0">
              <a:spcBef>
                <a:spcPts val="0"/>
              </a:spcBef>
              <a:spcAft>
                <a:spcPts val="0"/>
              </a:spcAft>
              <a:buNone/>
            </a:pPr>
            <a:r>
              <a:rPr lang="pt-BR" sz="1200" dirty="0">
                <a:solidFill>
                  <a:schemeClr val="tx1"/>
                </a:solidFill>
              </a:rPr>
              <a:t> {</a:t>
            </a:r>
          </a:p>
          <a:p>
            <a:pPr marL="0" indent="0">
              <a:spcBef>
                <a:spcPts val="0"/>
              </a:spcBef>
              <a:spcAft>
                <a:spcPts val="0"/>
              </a:spcAft>
              <a:buNone/>
            </a:pPr>
            <a:r>
              <a:rPr lang="pt-BR" sz="1200" dirty="0" smtClean="0">
                <a:solidFill>
                  <a:schemeClr val="tx1"/>
                </a:solidFill>
              </a:rPr>
              <a:t>	</a:t>
            </a:r>
            <a:r>
              <a:rPr lang="pt-BR" sz="1200" dirty="0" smtClean="0">
                <a:solidFill>
                  <a:schemeClr val="tx2">
                    <a:lumMod val="75000"/>
                  </a:schemeClr>
                </a:solidFill>
              </a:rPr>
              <a:t>static </a:t>
            </a:r>
            <a:r>
              <a:rPr lang="pt-BR" sz="1200" dirty="0">
                <a:solidFill>
                  <a:schemeClr val="tx2">
                    <a:lumMod val="75000"/>
                  </a:schemeClr>
                </a:solidFill>
              </a:rPr>
              <a:t>char </a:t>
            </a:r>
            <a:r>
              <a:rPr lang="pt-BR" sz="1200" dirty="0">
                <a:solidFill>
                  <a:schemeClr val="tx1"/>
                </a:solidFill>
              </a:rPr>
              <a:t>i = </a:t>
            </a:r>
            <a:r>
              <a:rPr lang="pt-BR" sz="1200" dirty="0">
                <a:solidFill>
                  <a:srgbClr val="FF0000"/>
                </a:solidFill>
              </a:rPr>
              <a:t>0</a:t>
            </a:r>
            <a:r>
              <a:rPr lang="pt-BR" sz="1200" dirty="0">
                <a:solidFill>
                  <a:schemeClr val="tx1"/>
                </a:solidFill>
              </a:rPr>
              <a:t>;</a:t>
            </a:r>
          </a:p>
          <a:p>
            <a:pPr marL="0" indent="0">
              <a:spcBef>
                <a:spcPts val="0"/>
              </a:spcBef>
              <a:spcAft>
                <a:spcPts val="0"/>
              </a:spcAft>
              <a:buNone/>
            </a:pPr>
            <a:r>
              <a:rPr lang="pt-BR" sz="1200" dirty="0">
                <a:solidFill>
                  <a:schemeClr val="tx1"/>
                </a:solidFill>
              </a:rPr>
              <a:t>	</a:t>
            </a:r>
            <a:r>
              <a:rPr lang="pt-BR" sz="1200" dirty="0" smtClean="0">
                <a:solidFill>
                  <a:schemeClr val="tx1"/>
                </a:solidFill>
              </a:rPr>
              <a:t>recebe[i</a:t>
            </a:r>
            <a:r>
              <a:rPr lang="pt-BR" sz="1200" dirty="0">
                <a:solidFill>
                  <a:schemeClr val="tx1"/>
                </a:solidFill>
              </a:rPr>
              <a:t>] = UART1_ReceiveData8();</a:t>
            </a:r>
          </a:p>
          <a:p>
            <a:pPr marL="0" indent="0">
              <a:spcBef>
                <a:spcPts val="0"/>
              </a:spcBef>
              <a:spcAft>
                <a:spcPts val="0"/>
              </a:spcAft>
              <a:buNone/>
            </a:pPr>
            <a:r>
              <a:rPr lang="pt-BR" sz="1200" dirty="0">
                <a:solidFill>
                  <a:schemeClr val="tx1"/>
                </a:solidFill>
              </a:rPr>
              <a:t>	</a:t>
            </a:r>
            <a:r>
              <a:rPr lang="pt-BR" sz="1200" dirty="0" smtClean="0">
                <a:solidFill>
                  <a:schemeClr val="tx1"/>
                </a:solidFill>
              </a:rPr>
              <a:t>UART1_ClearITPendingBit(UART1_IT_RXNE</a:t>
            </a:r>
            <a:r>
              <a:rPr lang="pt-BR" sz="1200" dirty="0">
                <a:solidFill>
                  <a:schemeClr val="tx1"/>
                </a:solidFill>
              </a:rPr>
              <a:t>);</a:t>
            </a:r>
          </a:p>
          <a:p>
            <a:pPr marL="0" indent="0">
              <a:spcBef>
                <a:spcPts val="0"/>
              </a:spcBef>
              <a:spcAft>
                <a:spcPts val="0"/>
              </a:spcAft>
              <a:buNone/>
            </a:pPr>
            <a:r>
              <a:rPr lang="pt-BR" sz="1200" dirty="0">
                <a:solidFill>
                  <a:schemeClr val="tx1"/>
                </a:solidFill>
              </a:rPr>
              <a:t>	</a:t>
            </a:r>
            <a:r>
              <a:rPr lang="pt-BR" sz="1200" dirty="0" smtClean="0">
                <a:solidFill>
                  <a:schemeClr val="tx1"/>
                </a:solidFill>
              </a:rPr>
              <a:t>i</a:t>
            </a:r>
            <a:r>
              <a:rPr lang="pt-BR" sz="1200" dirty="0">
                <a:solidFill>
                  <a:schemeClr val="tx1"/>
                </a:solidFill>
              </a:rPr>
              <a:t>++;</a:t>
            </a:r>
          </a:p>
          <a:p>
            <a:pPr marL="0" indent="0">
              <a:spcBef>
                <a:spcPts val="0"/>
              </a:spcBef>
              <a:spcAft>
                <a:spcPts val="0"/>
              </a:spcAft>
              <a:buNone/>
            </a:pPr>
            <a:r>
              <a:rPr lang="pt-BR" sz="1200" dirty="0">
                <a:solidFill>
                  <a:schemeClr val="tx1"/>
                </a:solidFill>
              </a:rPr>
              <a:t> }</a:t>
            </a:r>
          </a:p>
        </p:txBody>
      </p:sp>
    </p:spTree>
    <p:extLst>
      <p:ext uri="{BB962C8B-B14F-4D97-AF65-F5344CB8AC3E}">
        <p14:creationId xmlns:p14="http://schemas.microsoft.com/office/powerpoint/2010/main" val="474872432"/>
      </p:ext>
    </p:extLst>
  </p:cSld>
  <p:clrMapOvr>
    <a:overrideClrMapping bg1="lt1" tx1="dk1" bg2="lt2" tx2="dk2" accent1="accent1" accent2="accent2" accent3="accent3" accent4="accent4" accent5="accent5" accent6="accent6" hlink="hlink" folHlink="folHlink"/>
  </p:clrMapOvr>
  <p:transition spd="slow">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Hands On</a:t>
            </a:r>
            <a:endParaRPr lang="en-US" dirty="0"/>
          </a:p>
        </p:txBody>
      </p:sp>
      <p:sp>
        <p:nvSpPr>
          <p:cNvPr id="3" name="Content Placeholder 2"/>
          <p:cNvSpPr>
            <a:spLocks noGrp="1"/>
          </p:cNvSpPr>
          <p:nvPr>
            <p:ph idx="1"/>
          </p:nvPr>
        </p:nvSpPr>
        <p:spPr>
          <a:xfrm>
            <a:off x="457200" y="1277496"/>
            <a:ext cx="8229600" cy="2862322"/>
          </a:xfrm>
        </p:spPr>
        <p:txBody>
          <a:bodyPr/>
          <a:lstStyle/>
          <a:p>
            <a:r>
              <a:rPr lang="pt-BR" dirty="0" smtClean="0">
                <a:solidFill>
                  <a:schemeClr val="accent1"/>
                </a:solidFill>
              </a:rPr>
              <a:t>GPIO</a:t>
            </a:r>
          </a:p>
          <a:p>
            <a:r>
              <a:rPr lang="pt-BR" dirty="0" smtClean="0">
                <a:solidFill>
                  <a:schemeClr val="accent1"/>
                </a:solidFill>
              </a:rPr>
              <a:t>ADC</a:t>
            </a:r>
          </a:p>
          <a:p>
            <a:r>
              <a:rPr lang="pt-BR" dirty="0" smtClean="0">
                <a:solidFill>
                  <a:schemeClr val="accent1"/>
                </a:solidFill>
              </a:rPr>
              <a:t>TIM4</a:t>
            </a:r>
          </a:p>
          <a:p>
            <a:r>
              <a:rPr lang="pt-BR" dirty="0">
                <a:solidFill>
                  <a:schemeClr val="accent1"/>
                </a:solidFill>
              </a:rPr>
              <a:t>UART</a:t>
            </a:r>
          </a:p>
          <a:p>
            <a:r>
              <a:rPr lang="pt-BR" dirty="0"/>
              <a:t>INCLINOMETER</a:t>
            </a:r>
          </a:p>
        </p:txBody>
      </p:sp>
    </p:spTree>
    <p:extLst>
      <p:ext uri="{BB962C8B-B14F-4D97-AF65-F5344CB8AC3E}">
        <p14:creationId xmlns:p14="http://schemas.microsoft.com/office/powerpoint/2010/main" val="1987469701"/>
      </p:ext>
    </p:extLst>
  </p:cSld>
  <p:clrMapOvr>
    <a:masterClrMapping/>
  </p:clrMapOvr>
  <p:transition spd="slow">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Device connections</a:t>
            </a:r>
            <a:endParaRPr lang="en-US" dirty="0"/>
          </a:p>
        </p:txBody>
      </p:sp>
      <p:sp>
        <p:nvSpPr>
          <p:cNvPr id="3" name="Content Placeholder 2"/>
          <p:cNvSpPr>
            <a:spLocks noGrp="1"/>
          </p:cNvSpPr>
          <p:nvPr>
            <p:ph idx="1"/>
          </p:nvPr>
        </p:nvSpPr>
        <p:spPr>
          <a:xfrm>
            <a:off x="457200" y="1124744"/>
            <a:ext cx="8229600" cy="3519655"/>
          </a:xfrm>
        </p:spPr>
        <p:txBody>
          <a:bodyPr>
            <a:normAutofit fontScale="92500" lnSpcReduction="20000"/>
          </a:bodyPr>
          <a:lstStyle/>
          <a:p>
            <a:r>
              <a:rPr lang="en-US" dirty="0" smtClean="0"/>
              <a:t>Power supply</a:t>
            </a:r>
          </a:p>
          <a:p>
            <a:pPr lvl="1"/>
            <a:r>
              <a:rPr lang="en-US" dirty="0" smtClean="0"/>
              <a:t>Separated </a:t>
            </a:r>
            <a:r>
              <a:rPr lang="en-US" dirty="0" err="1" smtClean="0"/>
              <a:t>Vdd</a:t>
            </a:r>
            <a:r>
              <a:rPr lang="en-US" dirty="0" smtClean="0"/>
              <a:t> (for measurement chain) and </a:t>
            </a:r>
            <a:r>
              <a:rPr lang="en-US" dirty="0" err="1" smtClean="0"/>
              <a:t>Vdd_IO</a:t>
            </a:r>
            <a:r>
              <a:rPr lang="en-US" dirty="0" smtClean="0"/>
              <a:t> lines (for digital part)</a:t>
            </a:r>
          </a:p>
          <a:p>
            <a:pPr lvl="1"/>
            <a:r>
              <a:rPr lang="en-US" dirty="0" smtClean="0"/>
              <a:t>Supply voltage range: depends on device </a:t>
            </a:r>
          </a:p>
          <a:p>
            <a:pPr lvl="2"/>
            <a:r>
              <a:rPr lang="en-US" dirty="0" smtClean="0"/>
              <a:t>LIS3DH: 1.71 to 3.6V</a:t>
            </a:r>
            <a:r>
              <a:rPr lang="cs-CZ" dirty="0" smtClean="0"/>
              <a:t> for both, </a:t>
            </a:r>
            <a:r>
              <a:rPr lang="en-US" dirty="0" smtClean="0"/>
              <a:t>LSM303D: 2.16-3.6V for </a:t>
            </a:r>
            <a:r>
              <a:rPr lang="en-US" dirty="0" err="1" smtClean="0"/>
              <a:t>Vdd</a:t>
            </a:r>
            <a:r>
              <a:rPr lang="en-US" dirty="0" smtClean="0"/>
              <a:t>, 1.71-3.6V for VDD_IO</a:t>
            </a:r>
          </a:p>
          <a:p>
            <a:pPr lvl="1"/>
            <a:r>
              <a:rPr lang="en-US" dirty="0"/>
              <a:t>VDD_IO &lt;= </a:t>
            </a:r>
            <a:r>
              <a:rPr lang="en-US" dirty="0" smtClean="0"/>
              <a:t>VDD</a:t>
            </a:r>
          </a:p>
          <a:p>
            <a:r>
              <a:rPr lang="en-US" dirty="0" smtClean="0"/>
              <a:t>Most sensors are capable to communicate over SPI and I2C digital serial interfaces, but always only one at a time.</a:t>
            </a:r>
          </a:p>
          <a:p>
            <a:r>
              <a:rPr lang="en-US" dirty="0" smtClean="0"/>
              <a:t>Device setup and data acquisition is done by accessing registers of the device</a:t>
            </a:r>
          </a:p>
          <a:p>
            <a:r>
              <a:rPr lang="en-US" dirty="0" smtClean="0"/>
              <a:t>INT1 and INT2 </a:t>
            </a:r>
            <a:r>
              <a:rPr lang="en-US" dirty="0"/>
              <a:t>interrupts </a:t>
            </a:r>
            <a:r>
              <a:rPr lang="en-US" dirty="0" smtClean="0"/>
              <a:t>pins have programmable functionality</a:t>
            </a:r>
          </a:p>
          <a:p>
            <a:endParaRPr lang="en-US" dirty="0"/>
          </a:p>
        </p:txBody>
      </p:sp>
      <p:sp>
        <p:nvSpPr>
          <p:cNvPr id="6" name="Rectangle 5"/>
          <p:cNvSpPr/>
          <p:nvPr/>
        </p:nvSpPr>
        <p:spPr>
          <a:xfrm>
            <a:off x="1763688" y="4887162"/>
            <a:ext cx="1440160" cy="1116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rPr>
              <a:t>MEMS</a:t>
            </a:r>
            <a:endParaRPr lang="en-US" sz="1600" dirty="0">
              <a:solidFill>
                <a:schemeClr val="bg1"/>
              </a:solidFill>
            </a:endParaRPr>
          </a:p>
        </p:txBody>
      </p:sp>
      <p:sp>
        <p:nvSpPr>
          <p:cNvPr id="7" name="Rectangle 6"/>
          <p:cNvSpPr/>
          <p:nvPr/>
        </p:nvSpPr>
        <p:spPr>
          <a:xfrm>
            <a:off x="4860032" y="4509120"/>
            <a:ext cx="2304256" cy="18722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MCU</a:t>
            </a:r>
            <a:endParaRPr lang="en-US" dirty="0">
              <a:solidFill>
                <a:schemeClr val="bg1"/>
              </a:solidFill>
            </a:endParaRPr>
          </a:p>
        </p:txBody>
      </p:sp>
      <p:cxnSp>
        <p:nvCxnSpPr>
          <p:cNvPr id="13" name="Straight Connector 12"/>
          <p:cNvCxnSpPr/>
          <p:nvPr/>
        </p:nvCxnSpPr>
        <p:spPr>
          <a:xfrm>
            <a:off x="3203848" y="5949280"/>
            <a:ext cx="1656184" cy="0"/>
          </a:xfrm>
          <a:prstGeom prst="line">
            <a:avLst/>
          </a:prstGeom>
          <a:ln w="19050">
            <a:headEnd type="none"/>
            <a:tailEnd type="stealt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203848" y="5229200"/>
            <a:ext cx="1656184" cy="0"/>
          </a:xfrm>
          <a:prstGeom prst="line">
            <a:avLst/>
          </a:prstGeom>
          <a:ln w="57150">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203848" y="5661248"/>
            <a:ext cx="1656184" cy="0"/>
          </a:xfrm>
          <a:prstGeom prst="line">
            <a:avLst/>
          </a:prstGeom>
          <a:ln w="19050">
            <a:headEnd type="none"/>
            <a:tailEnd type="stealt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39451" y="4743435"/>
            <a:ext cx="1011815" cy="307777"/>
          </a:xfrm>
          <a:prstGeom prst="rect">
            <a:avLst/>
          </a:prstGeom>
          <a:noFill/>
        </p:spPr>
        <p:txBody>
          <a:bodyPr wrap="none" rtlCol="0">
            <a:spAutoFit/>
          </a:bodyPr>
          <a:lstStyle/>
          <a:p>
            <a:r>
              <a:rPr lang="en-US" sz="1400" dirty="0" smtClean="0">
                <a:solidFill>
                  <a:schemeClr val="accent1"/>
                </a:solidFill>
              </a:rPr>
              <a:t>SPI or I2C</a:t>
            </a:r>
            <a:endParaRPr lang="en-US" sz="1400" dirty="0">
              <a:solidFill>
                <a:schemeClr val="accent1"/>
              </a:solidFill>
            </a:endParaRPr>
          </a:p>
        </p:txBody>
      </p:sp>
      <p:sp>
        <p:nvSpPr>
          <p:cNvPr id="17" name="TextBox 16"/>
          <p:cNvSpPr txBox="1"/>
          <p:nvPr/>
        </p:nvSpPr>
        <p:spPr>
          <a:xfrm>
            <a:off x="3745641" y="5356748"/>
            <a:ext cx="572593" cy="307777"/>
          </a:xfrm>
          <a:prstGeom prst="rect">
            <a:avLst/>
          </a:prstGeom>
          <a:noFill/>
        </p:spPr>
        <p:txBody>
          <a:bodyPr wrap="none" rtlCol="0">
            <a:spAutoFit/>
          </a:bodyPr>
          <a:lstStyle/>
          <a:p>
            <a:r>
              <a:rPr lang="en-US" sz="1400" dirty="0" smtClean="0">
                <a:solidFill>
                  <a:schemeClr val="accent1"/>
                </a:solidFill>
              </a:rPr>
              <a:t>INT1</a:t>
            </a:r>
            <a:endParaRPr lang="en-US" sz="1400" dirty="0">
              <a:solidFill>
                <a:schemeClr val="accent1"/>
              </a:solidFill>
            </a:endParaRPr>
          </a:p>
        </p:txBody>
      </p:sp>
      <p:sp>
        <p:nvSpPr>
          <p:cNvPr id="18" name="TextBox 17"/>
          <p:cNvSpPr txBox="1"/>
          <p:nvPr/>
        </p:nvSpPr>
        <p:spPr>
          <a:xfrm>
            <a:off x="3745640" y="5643405"/>
            <a:ext cx="572593" cy="307777"/>
          </a:xfrm>
          <a:prstGeom prst="rect">
            <a:avLst/>
          </a:prstGeom>
          <a:noFill/>
        </p:spPr>
        <p:txBody>
          <a:bodyPr wrap="none" rtlCol="0">
            <a:spAutoFit/>
          </a:bodyPr>
          <a:lstStyle/>
          <a:p>
            <a:r>
              <a:rPr lang="en-US" sz="1400" dirty="0" smtClean="0">
                <a:solidFill>
                  <a:schemeClr val="accent1"/>
                </a:solidFill>
              </a:rPr>
              <a:t>INT2</a:t>
            </a:r>
            <a:endParaRPr lang="en-US" sz="1400" dirty="0">
              <a:solidFill>
                <a:schemeClr val="accent1"/>
              </a:solidFill>
            </a:endParaRPr>
          </a:p>
        </p:txBody>
      </p:sp>
    </p:spTree>
    <p:extLst>
      <p:ext uri="{BB962C8B-B14F-4D97-AF65-F5344CB8AC3E}">
        <p14:creationId xmlns:p14="http://schemas.microsoft.com/office/powerpoint/2010/main" val="2560592978"/>
      </p:ext>
    </p:extLst>
  </p:cSld>
  <p:clrMapOvr>
    <a:masterClrMapping/>
  </p:clrMapOvr>
  <p:transition spd="slow">
    <p:wipe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interfaces</a:t>
            </a:r>
            <a:endParaRPr lang="en-US" dirty="0"/>
          </a:p>
        </p:txBody>
      </p:sp>
      <p:sp>
        <p:nvSpPr>
          <p:cNvPr id="3" name="Content Placeholder 2"/>
          <p:cNvSpPr>
            <a:spLocks noGrp="1"/>
          </p:cNvSpPr>
          <p:nvPr>
            <p:ph idx="1"/>
          </p:nvPr>
        </p:nvSpPr>
        <p:spPr>
          <a:xfrm>
            <a:off x="457200" y="838200"/>
            <a:ext cx="8229600" cy="4431983"/>
          </a:xfrm>
        </p:spPr>
        <p:txBody>
          <a:bodyPr/>
          <a:lstStyle/>
          <a:p>
            <a:r>
              <a:rPr lang="en-US" dirty="0" smtClean="0"/>
              <a:t>SPI</a:t>
            </a:r>
          </a:p>
          <a:p>
            <a:pPr lvl="1"/>
            <a:r>
              <a:rPr lang="en-US" dirty="0" smtClean="0"/>
              <a:t>2 options: 3-wire(CS, SPC, SDI/O) , 4-wire (CS, SPC, SDI, SDO)</a:t>
            </a:r>
          </a:p>
          <a:p>
            <a:pPr lvl="1"/>
            <a:r>
              <a:rPr lang="en-US" dirty="0" smtClean="0"/>
              <a:t>CS must be low during the whole transaction</a:t>
            </a:r>
          </a:p>
          <a:p>
            <a:pPr lvl="1"/>
            <a:r>
              <a:rPr lang="en-US" dirty="0" smtClean="0"/>
              <a:t>Clock speed up </a:t>
            </a:r>
            <a:r>
              <a:rPr lang="en-US" dirty="0"/>
              <a:t>to 10MHz</a:t>
            </a:r>
          </a:p>
          <a:p>
            <a:r>
              <a:rPr lang="en-US" dirty="0"/>
              <a:t>I</a:t>
            </a:r>
            <a:r>
              <a:rPr lang="en-US" baseline="30000" dirty="0"/>
              <a:t>2</a:t>
            </a:r>
            <a:r>
              <a:rPr lang="en-US" dirty="0"/>
              <a:t>C (SCL, </a:t>
            </a:r>
            <a:r>
              <a:rPr lang="en-US" dirty="0" smtClean="0"/>
              <a:t>SDA)</a:t>
            </a:r>
          </a:p>
          <a:p>
            <a:pPr lvl="1"/>
            <a:r>
              <a:rPr lang="en-US" dirty="0" err="1" smtClean="0"/>
              <a:t>LSb</a:t>
            </a:r>
            <a:r>
              <a:rPr lang="en-US" dirty="0" smtClean="0"/>
              <a:t> of slave </a:t>
            </a:r>
            <a:r>
              <a:rPr lang="en-US" dirty="0"/>
              <a:t>address selectable by SA0 </a:t>
            </a:r>
            <a:r>
              <a:rPr lang="en-US" dirty="0" smtClean="0"/>
              <a:t>pin</a:t>
            </a:r>
          </a:p>
          <a:p>
            <a:pPr lvl="1"/>
            <a:r>
              <a:rPr lang="en-US" dirty="0"/>
              <a:t>When there is a </a:t>
            </a:r>
            <a:r>
              <a:rPr lang="en-US" dirty="0" smtClean="0"/>
              <a:t>choice, </a:t>
            </a:r>
            <a:r>
              <a:rPr lang="en-US" dirty="0"/>
              <a:t>SA0=VDD_IO slave address should be </a:t>
            </a:r>
            <a:r>
              <a:rPr lang="en-US" dirty="0" smtClean="0"/>
              <a:t>selected, otherwise extra power consumption is dissipated on an internal pull-up.</a:t>
            </a:r>
          </a:p>
          <a:p>
            <a:pPr lvl="1"/>
            <a:r>
              <a:rPr lang="en-US" dirty="0" smtClean="0"/>
              <a:t>Clock speed 100 / 400 kHz</a:t>
            </a:r>
            <a:endParaRPr lang="en-US" dirty="0"/>
          </a:p>
          <a:p>
            <a:r>
              <a:rPr lang="en-US" dirty="0"/>
              <a:t>CS pin is used to select between SPI and I</a:t>
            </a:r>
            <a:r>
              <a:rPr lang="en-US" baseline="30000" dirty="0"/>
              <a:t>2</a:t>
            </a:r>
            <a:r>
              <a:rPr lang="en-US" dirty="0"/>
              <a:t>C</a:t>
            </a:r>
          </a:p>
          <a:p>
            <a:endParaRPr lang="en-US" dirty="0"/>
          </a:p>
        </p:txBody>
      </p:sp>
      <p:pic>
        <p:nvPicPr>
          <p:cNvPr id="5" name="Picture 4" descr="L3G4200D.jpg"/>
          <p:cNvPicPr>
            <a:picLocks noChangeAspect="1"/>
          </p:cNvPicPr>
          <p:nvPr/>
        </p:nvPicPr>
        <p:blipFill>
          <a:blip r:embed="rId2" cstate="print"/>
          <a:srcRect/>
          <a:stretch>
            <a:fillRect/>
          </a:stretch>
        </p:blipFill>
        <p:spPr>
          <a:xfrm>
            <a:off x="3352800" y="4724400"/>
            <a:ext cx="2880320" cy="17393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82301614"/>
      </p:ext>
    </p:extLst>
  </p:cSld>
  <p:clrMapOvr>
    <a:masterClrMapping/>
  </p:clrMapOvr>
  <p:transition spd="slow">
    <p:wipe dir="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Electrical connections</a:t>
            </a:r>
            <a:endParaRPr lang="en-US" dirty="0"/>
          </a:p>
        </p:txBody>
      </p:sp>
      <p:sp>
        <p:nvSpPr>
          <p:cNvPr id="9" name="Content Placeholder 2"/>
          <p:cNvSpPr>
            <a:spLocks noGrp="1"/>
          </p:cNvSpPr>
          <p:nvPr>
            <p:ph idx="1"/>
          </p:nvPr>
        </p:nvSpPr>
        <p:spPr>
          <a:xfrm>
            <a:off x="1143000" y="5410200"/>
            <a:ext cx="7543800" cy="1049417"/>
          </a:xfrm>
        </p:spPr>
        <p:txBody>
          <a:bodyPr>
            <a:normAutofit fontScale="92500"/>
          </a:bodyPr>
          <a:lstStyle/>
          <a:p>
            <a:pPr>
              <a:lnSpc>
                <a:spcPct val="120000"/>
              </a:lnSpc>
              <a:spcBef>
                <a:spcPts val="0"/>
              </a:spcBef>
            </a:pPr>
            <a:r>
              <a:rPr lang="en-US" sz="1400" dirty="0" smtClean="0"/>
              <a:t>Couple of filtering capacitors and for some devices also few other external components needed.</a:t>
            </a:r>
          </a:p>
          <a:p>
            <a:pPr>
              <a:lnSpc>
                <a:spcPct val="120000"/>
              </a:lnSpc>
              <a:spcBef>
                <a:spcPts val="0"/>
              </a:spcBef>
            </a:pPr>
            <a:r>
              <a:rPr lang="en-US" sz="1400" dirty="0" smtClean="0"/>
              <a:t>Pull-up resistors should be placed on I</a:t>
            </a:r>
            <a:r>
              <a:rPr lang="en-US" sz="1400" baseline="30000" dirty="0" smtClean="0"/>
              <a:t>2</a:t>
            </a:r>
            <a:r>
              <a:rPr lang="en-US" sz="1400" dirty="0" smtClean="0"/>
              <a:t>C lines when I</a:t>
            </a:r>
            <a:r>
              <a:rPr lang="en-US" sz="1400" baseline="30000" dirty="0" smtClean="0"/>
              <a:t>2</a:t>
            </a:r>
            <a:r>
              <a:rPr lang="en-US" sz="1400" dirty="0" smtClean="0"/>
              <a:t>C interface is used.</a:t>
            </a:r>
          </a:p>
          <a:p>
            <a:pPr>
              <a:lnSpc>
                <a:spcPct val="120000"/>
              </a:lnSpc>
              <a:spcBef>
                <a:spcPts val="0"/>
              </a:spcBef>
            </a:pPr>
            <a:r>
              <a:rPr lang="en-US" sz="1400" dirty="0" smtClean="0"/>
              <a:t>When there is a choice and interface is I</a:t>
            </a:r>
            <a:r>
              <a:rPr lang="en-US" sz="1400" baseline="30000" dirty="0" smtClean="0"/>
              <a:t>2</a:t>
            </a:r>
            <a:r>
              <a:rPr lang="en-US" sz="1400" dirty="0" smtClean="0"/>
              <a:t>C, SA0=VDD_IO slave address should be selected.</a:t>
            </a:r>
          </a:p>
        </p:txBody>
      </p:sp>
      <p:sp>
        <p:nvSpPr>
          <p:cNvPr id="7" name="TextBox 6"/>
          <p:cNvSpPr txBox="1"/>
          <p:nvPr/>
        </p:nvSpPr>
        <p:spPr>
          <a:xfrm>
            <a:off x="1143000" y="1087989"/>
            <a:ext cx="2492990" cy="276999"/>
          </a:xfrm>
          <a:prstGeom prst="rect">
            <a:avLst/>
          </a:prstGeom>
          <a:noFill/>
        </p:spPr>
        <p:txBody>
          <a:bodyPr wrap="none" rtlCol="0">
            <a:spAutoFit/>
          </a:bodyPr>
          <a:lstStyle/>
          <a:p>
            <a:r>
              <a:rPr lang="en-US" sz="1200" b="1" dirty="0" smtClean="0"/>
              <a:t>LIS3DSH electrical connections</a:t>
            </a:r>
            <a:endParaRPr lang="en-US" sz="1200" b="1" dirty="0"/>
          </a:p>
        </p:txBody>
      </p:sp>
      <p:pic>
        <p:nvPicPr>
          <p:cNvPr id="3" name="Picture 2"/>
          <p:cNvPicPr>
            <a:picLocks noChangeAspect="1"/>
          </p:cNvPicPr>
          <p:nvPr/>
        </p:nvPicPr>
        <p:blipFill>
          <a:blip r:embed="rId2"/>
          <a:stretch>
            <a:fillRect/>
          </a:stretch>
        </p:blipFill>
        <p:spPr>
          <a:xfrm>
            <a:off x="1685925" y="1838325"/>
            <a:ext cx="5772150" cy="3181350"/>
          </a:xfrm>
          <a:prstGeom prst="rect">
            <a:avLst/>
          </a:prstGeom>
        </p:spPr>
      </p:pic>
    </p:spTree>
    <p:extLst>
      <p:ext uri="{BB962C8B-B14F-4D97-AF65-F5344CB8AC3E}">
        <p14:creationId xmlns:p14="http://schemas.microsoft.com/office/powerpoint/2010/main" val="145189979"/>
      </p:ext>
    </p:extLst>
  </p:cSld>
  <p:clrMapOvr>
    <a:masterClrMapping/>
  </p:clrMapOvr>
  <p:transition spd="slow">
    <p:wipe dir="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INCLINOMETER</a:t>
            </a:r>
            <a:endParaRPr lang="pt-BR" dirty="0"/>
          </a:p>
        </p:txBody>
      </p:sp>
      <p:sp>
        <p:nvSpPr>
          <p:cNvPr id="3" name="Content Placeholder 2"/>
          <p:cNvSpPr>
            <a:spLocks noGrp="1"/>
          </p:cNvSpPr>
          <p:nvPr>
            <p:ph idx="1"/>
          </p:nvPr>
        </p:nvSpPr>
        <p:spPr>
          <a:xfrm>
            <a:off x="457200" y="1277496"/>
            <a:ext cx="8229600" cy="1015663"/>
          </a:xfrm>
        </p:spPr>
        <p:txBody>
          <a:bodyPr/>
          <a:lstStyle/>
          <a:p>
            <a:r>
              <a:rPr lang="en-US" dirty="0"/>
              <a:t>Let’s Configure </a:t>
            </a:r>
            <a:r>
              <a:rPr lang="en-US" dirty="0" smtClean="0"/>
              <a:t>SPI (</a:t>
            </a:r>
            <a:r>
              <a:rPr lang="en-US" dirty="0" smtClean="0">
                <a:solidFill>
                  <a:srgbClr val="FF0000"/>
                </a:solidFill>
              </a:rPr>
              <a:t>red</a:t>
            </a:r>
            <a:r>
              <a:rPr lang="en-US" dirty="0" smtClean="0"/>
              <a:t>) + EXTI(</a:t>
            </a:r>
            <a:r>
              <a:rPr lang="en-US" dirty="0" smtClean="0">
                <a:solidFill>
                  <a:schemeClr val="accent4">
                    <a:lumMod val="75000"/>
                    <a:lumOff val="25000"/>
                  </a:schemeClr>
                </a:solidFill>
              </a:rPr>
              <a:t>blue</a:t>
            </a:r>
            <a:r>
              <a:rPr lang="en-US" dirty="0" smtClean="0"/>
              <a:t>) to interface with the LIS3DH</a:t>
            </a:r>
            <a:endParaRPr lang="pt-BR" dirty="0"/>
          </a:p>
          <a:p>
            <a:endParaRPr lang="pt-BR" dirty="0"/>
          </a:p>
        </p:txBody>
      </p:sp>
      <p:pic>
        <p:nvPicPr>
          <p:cNvPr id="5" name="Picture 4"/>
          <p:cNvPicPr>
            <a:picLocks noChangeAspect="1"/>
          </p:cNvPicPr>
          <p:nvPr/>
        </p:nvPicPr>
        <p:blipFill>
          <a:blip r:embed="rId2"/>
          <a:stretch>
            <a:fillRect/>
          </a:stretch>
        </p:blipFill>
        <p:spPr>
          <a:xfrm>
            <a:off x="2819400" y="1981200"/>
            <a:ext cx="4057650" cy="4410075"/>
          </a:xfrm>
          <a:prstGeom prst="rect">
            <a:avLst/>
          </a:prstGeom>
          <a:noFill/>
        </p:spPr>
      </p:pic>
      <p:sp>
        <p:nvSpPr>
          <p:cNvPr id="6" name="Rectangle 5"/>
          <p:cNvSpPr/>
          <p:nvPr/>
        </p:nvSpPr>
        <p:spPr>
          <a:xfrm>
            <a:off x="4114800" y="1785327"/>
            <a:ext cx="228600" cy="25580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ctangle 7"/>
          <p:cNvSpPr/>
          <p:nvPr/>
        </p:nvSpPr>
        <p:spPr>
          <a:xfrm>
            <a:off x="4953000" y="5410200"/>
            <a:ext cx="17526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ctangle 8"/>
          <p:cNvSpPr/>
          <p:nvPr/>
        </p:nvSpPr>
        <p:spPr>
          <a:xfrm>
            <a:off x="4953000" y="4343400"/>
            <a:ext cx="1752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ctangle 9"/>
          <p:cNvSpPr/>
          <p:nvPr/>
        </p:nvSpPr>
        <p:spPr>
          <a:xfrm>
            <a:off x="4953000" y="5867400"/>
            <a:ext cx="1752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97701601"/>
      </p:ext>
    </p:extLst>
  </p:cSld>
  <p:clrMapOvr>
    <a:masterClrMapping/>
  </p:clrMapOvr>
  <p:transition spd="slow">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parameters</a:t>
            </a:r>
            <a:endParaRPr lang="en-US" dirty="0"/>
          </a:p>
        </p:txBody>
      </p:sp>
      <p:sp>
        <p:nvSpPr>
          <p:cNvPr id="3" name="Content Placeholder 2"/>
          <p:cNvSpPr>
            <a:spLocks noGrp="1"/>
          </p:cNvSpPr>
          <p:nvPr>
            <p:ph idx="1"/>
          </p:nvPr>
        </p:nvSpPr>
        <p:spPr>
          <a:xfrm>
            <a:off x="457200" y="1277496"/>
            <a:ext cx="8229600" cy="4416594"/>
          </a:xfrm>
        </p:spPr>
        <p:txBody>
          <a:bodyPr/>
          <a:lstStyle/>
          <a:p>
            <a:r>
              <a:rPr lang="en-US" dirty="0" smtClean="0"/>
              <a:t>Full scale (measurement range): FS</a:t>
            </a:r>
          </a:p>
          <a:p>
            <a:r>
              <a:rPr lang="en-US" dirty="0" smtClean="0"/>
              <a:t>Sensitivity: So</a:t>
            </a:r>
          </a:p>
          <a:p>
            <a:r>
              <a:rPr lang="en-US" dirty="0" smtClean="0"/>
              <a:t>Zero-rate/g/Gauss offset</a:t>
            </a:r>
          </a:p>
          <a:p>
            <a:r>
              <a:rPr lang="en-US" dirty="0" smtClean="0"/>
              <a:t>RMS Noise / Noise density</a:t>
            </a:r>
          </a:p>
          <a:p>
            <a:pPr lvl="1"/>
            <a:r>
              <a:rPr lang="en-US" dirty="0" smtClean="0"/>
              <a:t>RMS Noise = Noise density * </a:t>
            </a:r>
            <a:r>
              <a:rPr lang="en-US" dirty="0" err="1" smtClean="0"/>
              <a:t>sqrt</a:t>
            </a:r>
            <a:r>
              <a:rPr lang="en-US" dirty="0" smtClean="0"/>
              <a:t>(Bandwidth)</a:t>
            </a:r>
          </a:p>
          <a:p>
            <a:r>
              <a:rPr lang="en-US" dirty="0" smtClean="0"/>
              <a:t>Output data rate: ODR</a:t>
            </a:r>
          </a:p>
          <a:p>
            <a:r>
              <a:rPr lang="en-US" dirty="0" smtClean="0"/>
              <a:t>Power consumption: </a:t>
            </a:r>
            <a:r>
              <a:rPr lang="en-US" dirty="0" err="1" smtClean="0"/>
              <a:t>Idd</a:t>
            </a:r>
            <a:endParaRPr lang="en-US" dirty="0" smtClean="0"/>
          </a:p>
          <a:p>
            <a:r>
              <a:rPr lang="en-US" dirty="0" smtClean="0"/>
              <a:t>Shock resistance (acceleration, magnetic field, over pressure etc.)</a:t>
            </a:r>
          </a:p>
        </p:txBody>
      </p:sp>
      <p:pic>
        <p:nvPicPr>
          <p:cNvPr id="8" name="Picture 114"/>
          <p:cNvPicPr>
            <a:picLocks noChangeAspect="1" noChangeArrowheads="1"/>
          </p:cNvPicPr>
          <p:nvPr/>
        </p:nvPicPr>
        <p:blipFill>
          <a:blip r:embed="rId2" cstate="email"/>
          <a:srcRect/>
          <a:stretch>
            <a:fillRect/>
          </a:stretch>
        </p:blipFill>
        <p:spPr bwMode="auto">
          <a:xfrm>
            <a:off x="6096000" y="2362200"/>
            <a:ext cx="2222989" cy="1605492"/>
          </a:xfrm>
          <a:prstGeom prst="rect">
            <a:avLst/>
          </a:prstGeom>
          <a:noFill/>
          <a:ln w="9525">
            <a:noFill/>
            <a:miter lim="800000"/>
            <a:headEnd/>
            <a:tailEnd/>
          </a:ln>
        </p:spPr>
      </p:pic>
    </p:spTree>
    <p:extLst>
      <p:ext uri="{BB962C8B-B14F-4D97-AF65-F5344CB8AC3E}">
        <p14:creationId xmlns:p14="http://schemas.microsoft.com/office/powerpoint/2010/main" val="949479783"/>
      </p:ext>
    </p:extLst>
  </p:cSld>
  <p:clrMapOvr>
    <a:masterClrMapping/>
  </p:clrMapOvr>
  <p:transition spd="slow">
    <p:wipe dir="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INCLINOMETER – main.c</a:t>
            </a:r>
            <a:endParaRPr lang="pt-BR" dirty="0"/>
          </a:p>
        </p:txBody>
      </p:sp>
      <p:sp>
        <p:nvSpPr>
          <p:cNvPr id="5" name="Rectangle 4"/>
          <p:cNvSpPr/>
          <p:nvPr/>
        </p:nvSpPr>
        <p:spPr>
          <a:xfrm>
            <a:off x="0" y="1066800"/>
            <a:ext cx="6096000" cy="3323987"/>
          </a:xfrm>
          <a:prstGeom prst="rect">
            <a:avLst/>
          </a:prstGeom>
        </p:spPr>
        <p:txBody>
          <a:bodyPr wrap="square">
            <a:spAutoFit/>
          </a:bodyPr>
          <a:lstStyle/>
          <a:p>
            <a:pPr defTabSz="194400"/>
            <a:r>
              <a:rPr lang="pt-BR" sz="1000" dirty="0">
                <a:solidFill>
                  <a:srgbClr val="008000"/>
                </a:solidFill>
                <a:highlight>
                  <a:srgbClr val="FFFFFF"/>
                </a:highlight>
              </a:rPr>
              <a:t>/* </a:t>
            </a:r>
          </a:p>
          <a:p>
            <a:pPr defTabSz="194400"/>
            <a:r>
              <a:rPr lang="pt-BR" sz="1000" dirty="0">
                <a:solidFill>
                  <a:srgbClr val="008000"/>
                </a:solidFill>
                <a:highlight>
                  <a:srgbClr val="FFFFFF"/>
                </a:highlight>
              </a:rPr>
              <a:t> *Arquivo main </a:t>
            </a:r>
          </a:p>
          <a:p>
            <a:pPr defTabSz="194400"/>
            <a:r>
              <a:rPr lang="pt-BR" sz="1000" dirty="0">
                <a:solidFill>
                  <a:srgbClr val="008000"/>
                </a:solidFill>
                <a:highlight>
                  <a:srgbClr val="FFFFFF"/>
                </a:highlight>
              </a:rPr>
              <a:t> */</a:t>
            </a:r>
            <a:endParaRPr lang="pt-BR" sz="1000" dirty="0">
              <a:solidFill>
                <a:srgbClr val="000000"/>
              </a:solidFill>
              <a:highlight>
                <a:srgbClr val="FFFFFF"/>
              </a:highlight>
            </a:endParaRPr>
          </a:p>
          <a:p>
            <a:pPr defTabSz="194400"/>
            <a:r>
              <a:rPr lang="pt-BR" sz="1000" dirty="0">
                <a:solidFill>
                  <a:srgbClr val="008000"/>
                </a:solidFill>
                <a:highlight>
                  <a:srgbClr val="FFFFFF"/>
                </a:highlight>
              </a:rPr>
              <a:t>//------------------------------------------------------------------------------</a:t>
            </a:r>
          </a:p>
          <a:p>
            <a:pPr defTabSz="194400"/>
            <a:r>
              <a:rPr lang="pt-BR" sz="1000" dirty="0" smtClean="0">
                <a:solidFill>
                  <a:srgbClr val="804000"/>
                </a:solidFill>
                <a:highlight>
                  <a:srgbClr val="FFFFFF"/>
                </a:highlight>
              </a:rPr>
              <a:t>#</a:t>
            </a:r>
            <a:r>
              <a:rPr lang="pt-BR" sz="1000" dirty="0">
                <a:solidFill>
                  <a:srgbClr val="804000"/>
                </a:solidFill>
                <a:highlight>
                  <a:srgbClr val="FFFFFF"/>
                </a:highlight>
              </a:rPr>
              <a:t>include "stm8s.h"</a:t>
            </a:r>
          </a:p>
          <a:p>
            <a:pPr defTabSz="194400"/>
            <a:r>
              <a:rPr lang="pt-BR" sz="1000" dirty="0">
                <a:solidFill>
                  <a:srgbClr val="804000"/>
                </a:solidFill>
                <a:highlight>
                  <a:srgbClr val="FFFFFF"/>
                </a:highlight>
              </a:rPr>
              <a:t>#include "defines.h"</a:t>
            </a:r>
          </a:p>
          <a:p>
            <a:pPr defTabSz="194400"/>
            <a:r>
              <a:rPr lang="pt-BR" sz="1000" dirty="0">
                <a:solidFill>
                  <a:srgbClr val="804000"/>
                </a:solidFill>
                <a:highlight>
                  <a:srgbClr val="FFFFFF"/>
                </a:highlight>
              </a:rPr>
              <a:t>#include "lis3dh_driver.h"</a:t>
            </a:r>
          </a:p>
          <a:p>
            <a:pPr defTabSz="194400"/>
            <a:r>
              <a:rPr lang="pt-BR" sz="1000" dirty="0">
                <a:solidFill>
                  <a:srgbClr val="008000"/>
                </a:solidFill>
                <a:highlight>
                  <a:srgbClr val="FFFFFF"/>
                </a:highlight>
              </a:rPr>
              <a:t>//------------------------------------------------------------------------------</a:t>
            </a:r>
          </a:p>
          <a:p>
            <a:pPr defTabSz="194400"/>
            <a:r>
              <a:rPr lang="pt-BR" sz="1000" dirty="0">
                <a:solidFill>
                  <a:srgbClr val="8000FF"/>
                </a:solidFill>
                <a:highlight>
                  <a:srgbClr val="FFFFFF"/>
                </a:highlight>
              </a:rPr>
              <a:t>extern</a:t>
            </a:r>
            <a:r>
              <a:rPr lang="pt-BR" sz="1000" dirty="0">
                <a:solidFill>
                  <a:srgbClr val="000000"/>
                </a:solidFill>
                <a:highlight>
                  <a:srgbClr val="FFFFFF"/>
                </a:highlight>
              </a:rPr>
              <a:t> AxesRaw_t leitura</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8000FF"/>
                </a:solidFill>
                <a:highlight>
                  <a:srgbClr val="FFFFFF"/>
                </a:highlight>
              </a:rPr>
              <a:t>extern</a:t>
            </a:r>
            <a:r>
              <a:rPr lang="pt-BR" sz="1000" dirty="0">
                <a:solidFill>
                  <a:srgbClr val="000000"/>
                </a:solidFill>
                <a:highlight>
                  <a:srgbClr val="FFFFFF"/>
                </a:highlight>
              </a:rPr>
              <a:t> AxesRaw_t leitura_inicial</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8000FF"/>
                </a:solidFill>
                <a:highlight>
                  <a:srgbClr val="FFFFFF"/>
                </a:highlight>
              </a:rPr>
              <a:t>extern</a:t>
            </a:r>
            <a:r>
              <a:rPr lang="pt-BR" sz="1000" dirty="0">
                <a:solidFill>
                  <a:srgbClr val="000000"/>
                </a:solidFill>
                <a:highlight>
                  <a:srgbClr val="FFFFFF"/>
                </a:highlight>
              </a:rPr>
              <a:t> </a:t>
            </a:r>
            <a:r>
              <a:rPr lang="pt-BR" sz="1000" dirty="0">
                <a:solidFill>
                  <a:srgbClr val="8000FF"/>
                </a:solidFill>
                <a:highlight>
                  <a:srgbClr val="FFFFFF"/>
                </a:highlight>
              </a:rPr>
              <a:t>float</a:t>
            </a:r>
            <a:r>
              <a:rPr lang="pt-BR" sz="1000" dirty="0">
                <a:solidFill>
                  <a:srgbClr val="000000"/>
                </a:solidFill>
                <a:highlight>
                  <a:srgbClr val="FFFFFF"/>
                </a:highlight>
              </a:rPr>
              <a:t> Angulo</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smtClean="0">
                <a:solidFill>
                  <a:srgbClr val="008000"/>
                </a:solidFill>
                <a:highlight>
                  <a:srgbClr val="FFFFFF"/>
                </a:highlight>
              </a:rPr>
              <a:t>//------------------------------------------------------------------------------</a:t>
            </a:r>
            <a:endParaRPr lang="pt-BR" sz="1000" dirty="0">
              <a:solidFill>
                <a:srgbClr val="008000"/>
              </a:solidFill>
              <a:highlight>
                <a:srgbClr val="FFFFFF"/>
              </a:highlight>
            </a:endParaRPr>
          </a:p>
          <a:p>
            <a:pPr defTabSz="194400"/>
            <a:r>
              <a:rPr lang="pt-BR" sz="1000" dirty="0" smtClean="0">
                <a:solidFill>
                  <a:srgbClr val="008000"/>
                </a:solidFill>
                <a:highlight>
                  <a:srgbClr val="FFFFFF"/>
                </a:highlight>
              </a:rPr>
              <a:t>//------------------------------------------------------------------------------</a:t>
            </a:r>
            <a:endParaRPr lang="pt-BR" sz="1000" dirty="0">
              <a:solidFill>
                <a:srgbClr val="008000"/>
              </a:solidFill>
              <a:highlight>
                <a:srgbClr val="FFFFFF"/>
              </a:highlight>
            </a:endParaRPr>
          </a:p>
          <a:p>
            <a:pPr defTabSz="194400"/>
            <a:r>
              <a:rPr lang="pt-BR" sz="1000" dirty="0" smtClean="0">
                <a:solidFill>
                  <a:srgbClr val="8000FF"/>
                </a:solidFill>
                <a:highlight>
                  <a:srgbClr val="FFFFFF"/>
                </a:highlight>
              </a:rPr>
              <a:t>void</a:t>
            </a:r>
            <a:r>
              <a:rPr lang="pt-BR" sz="1000" dirty="0" smtClean="0">
                <a:solidFill>
                  <a:srgbClr val="000000"/>
                </a:solidFill>
                <a:highlight>
                  <a:srgbClr val="FFFFFF"/>
                </a:highlight>
              </a:rPr>
              <a:t> </a:t>
            </a:r>
            <a:r>
              <a:rPr lang="pt-BR" sz="1000" dirty="0">
                <a:solidFill>
                  <a:srgbClr val="000000"/>
                </a:solidFill>
                <a:highlight>
                  <a:srgbClr val="FFFFFF"/>
                </a:highlight>
              </a:rPr>
              <a:t>Delay_ms </a:t>
            </a:r>
            <a:r>
              <a:rPr lang="pt-BR" sz="1000" b="1" dirty="0">
                <a:solidFill>
                  <a:srgbClr val="000080"/>
                </a:solidFill>
                <a:highlight>
                  <a:srgbClr val="FFFFFF"/>
                </a:highlight>
              </a:rPr>
              <a:t>(</a:t>
            </a:r>
            <a:r>
              <a:rPr lang="pt-BR" sz="1000" dirty="0">
                <a:solidFill>
                  <a:srgbClr val="000000"/>
                </a:solidFill>
                <a:highlight>
                  <a:srgbClr val="FFFFFF"/>
                </a:highlight>
              </a:rPr>
              <a:t>u16 tempo</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Count_ms </a:t>
            </a:r>
            <a:r>
              <a:rPr lang="pt-BR" sz="1000" b="1" dirty="0">
                <a:solidFill>
                  <a:srgbClr val="000080"/>
                </a:solidFill>
                <a:highlight>
                  <a:srgbClr val="FFFFFF"/>
                </a:highlight>
              </a:rPr>
              <a:t>=</a:t>
            </a:r>
            <a:r>
              <a:rPr lang="pt-BR" sz="1000" dirty="0">
                <a:solidFill>
                  <a:srgbClr val="000000"/>
                </a:solidFill>
                <a:highlight>
                  <a:srgbClr val="FFFFFF"/>
                </a:highlight>
              </a:rPr>
              <a:t> tempo</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b="1" dirty="0">
                <a:solidFill>
                  <a:srgbClr val="0000FF"/>
                </a:solidFill>
                <a:highlight>
                  <a:srgbClr val="FFFFFF"/>
                </a:highlight>
              </a:rPr>
              <a:t>while</a:t>
            </a:r>
            <a:r>
              <a:rPr lang="pt-BR" sz="1000" b="1" dirty="0">
                <a:solidFill>
                  <a:srgbClr val="000080"/>
                </a:solidFill>
                <a:highlight>
                  <a:srgbClr val="FFFFFF"/>
                </a:highlight>
              </a:rPr>
              <a:t>(</a:t>
            </a:r>
            <a:r>
              <a:rPr lang="pt-BR" sz="1000" dirty="0">
                <a:solidFill>
                  <a:srgbClr val="000000"/>
                </a:solidFill>
                <a:highlight>
                  <a:srgbClr val="FFFFFF"/>
                </a:highlight>
              </a:rPr>
              <a:t>Count_ms</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smtClean="0">
                <a:solidFill>
                  <a:srgbClr val="008000"/>
                </a:solidFill>
                <a:highlight>
                  <a:srgbClr val="FFFFFF"/>
                </a:highlight>
              </a:rPr>
              <a:t>//------------------------------------------------------------------------------</a:t>
            </a:r>
            <a:endParaRPr lang="pt-BR" sz="1000" dirty="0">
              <a:solidFill>
                <a:srgbClr val="008000"/>
              </a:solidFill>
              <a:highlight>
                <a:srgbClr val="FFFFFF"/>
              </a:highlight>
            </a:endParaRPr>
          </a:p>
          <a:p>
            <a:pPr defTabSz="194400"/>
            <a:endParaRPr lang="pt-BR" sz="1000" dirty="0">
              <a:solidFill>
                <a:srgbClr val="008000"/>
              </a:solidFill>
              <a:highlight>
                <a:srgbClr val="FFFFFF"/>
              </a:highlight>
            </a:endParaRPr>
          </a:p>
          <a:p>
            <a:pPr defTabSz="194400"/>
            <a:endParaRPr lang="pt-BR" sz="1000" dirty="0">
              <a:solidFill>
                <a:srgbClr val="000000"/>
              </a:solidFill>
              <a:highlight>
                <a:srgbClr val="FFFFFF"/>
              </a:highlight>
            </a:endParaRPr>
          </a:p>
        </p:txBody>
      </p:sp>
      <p:sp>
        <p:nvSpPr>
          <p:cNvPr id="7" name="Rectangle 6"/>
          <p:cNvSpPr/>
          <p:nvPr/>
        </p:nvSpPr>
        <p:spPr>
          <a:xfrm>
            <a:off x="3644900" y="2895600"/>
            <a:ext cx="5486400" cy="3785652"/>
          </a:xfrm>
          <a:prstGeom prst="rect">
            <a:avLst/>
          </a:prstGeom>
        </p:spPr>
        <p:txBody>
          <a:bodyPr wrap="square">
            <a:spAutoFit/>
          </a:bodyPr>
          <a:lstStyle/>
          <a:p>
            <a:pPr defTabSz="194400"/>
            <a:r>
              <a:rPr lang="pt-BR" sz="1000" dirty="0">
                <a:solidFill>
                  <a:srgbClr val="000000"/>
                </a:solidFill>
                <a:highlight>
                  <a:srgbClr val="FFFFFF"/>
                </a:highlight>
              </a:rPr>
              <a:t>main</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p>
          <a:p>
            <a:pPr defTabSz="194400"/>
            <a:r>
              <a:rPr lang="en-US" sz="1000" dirty="0" smtClean="0">
                <a:solidFill>
                  <a:srgbClr val="000000"/>
                </a:solidFill>
                <a:highlight>
                  <a:srgbClr val="FFFFFF"/>
                </a:highlight>
              </a:rPr>
              <a:t>	CLK</a:t>
            </a:r>
            <a:r>
              <a:rPr lang="en-US" sz="1000" b="1" dirty="0" smtClean="0">
                <a:solidFill>
                  <a:srgbClr val="000080"/>
                </a:solidFill>
                <a:highlight>
                  <a:srgbClr val="FFFFFF"/>
                </a:highlight>
              </a:rPr>
              <a:t>-</a:t>
            </a:r>
            <a:r>
              <a:rPr lang="en-US" sz="1000" b="1" dirty="0">
                <a:solidFill>
                  <a:srgbClr val="000080"/>
                </a:solidFill>
                <a:highlight>
                  <a:srgbClr val="FFFFFF"/>
                </a:highlight>
              </a:rPr>
              <a:t>&gt;</a:t>
            </a:r>
            <a:r>
              <a:rPr lang="en-US" sz="1000" dirty="0">
                <a:solidFill>
                  <a:srgbClr val="000000"/>
                </a:solidFill>
                <a:highlight>
                  <a:srgbClr val="FFFFFF"/>
                </a:highlight>
              </a:rPr>
              <a:t>CKDIVR </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FF8000"/>
                </a:solidFill>
                <a:highlight>
                  <a:srgbClr val="FFFFFF"/>
                </a:highlight>
              </a:rPr>
              <a:t>0x00</a:t>
            </a:r>
            <a:r>
              <a:rPr lang="en-US" sz="1000" b="1" dirty="0">
                <a:solidFill>
                  <a:srgbClr val="000080"/>
                </a:solidFill>
                <a:highlight>
                  <a:srgbClr val="FFFFFF"/>
                </a:highlight>
              </a:rPr>
              <a:t>;</a:t>
            </a:r>
            <a:r>
              <a:rPr lang="en-US" sz="1000" dirty="0">
                <a:solidFill>
                  <a:srgbClr val="000000"/>
                </a:solidFill>
                <a:highlight>
                  <a:srgbClr val="FFFFFF"/>
                </a:highlight>
              </a:rPr>
              <a:t> </a:t>
            </a:r>
            <a:r>
              <a:rPr lang="en-US" sz="1000" dirty="0">
                <a:solidFill>
                  <a:srgbClr val="008000"/>
                </a:solidFill>
                <a:highlight>
                  <a:srgbClr val="FFFFFF"/>
                </a:highlight>
              </a:rPr>
              <a:t>// Master clock at 16MHz</a:t>
            </a:r>
          </a:p>
          <a:p>
            <a:pPr defTabSz="194400"/>
            <a:r>
              <a:rPr lang="pt-BR" sz="1000" dirty="0">
                <a:solidFill>
                  <a:srgbClr val="000000"/>
                </a:solidFill>
                <a:highlight>
                  <a:srgbClr val="FFFFFF"/>
                </a:highlight>
              </a:rPr>
              <a:t> </a:t>
            </a:r>
            <a:r>
              <a:rPr lang="pt-BR" sz="1000" dirty="0" smtClean="0">
                <a:solidFill>
                  <a:srgbClr val="000000"/>
                </a:solidFill>
                <a:highlight>
                  <a:srgbClr val="FFFFFF"/>
                </a:highlight>
              </a:rPr>
              <a:t>     </a:t>
            </a:r>
            <a:r>
              <a:rPr lang="pt-BR" sz="1000" dirty="0" smtClean="0">
                <a:solidFill>
                  <a:srgbClr val="008000"/>
                </a:solidFill>
                <a:highlight>
                  <a:srgbClr val="FFFFFF"/>
                </a:highlight>
              </a:rPr>
              <a:t>/* </a:t>
            </a:r>
            <a:r>
              <a:rPr lang="pt-BR" sz="1000" dirty="0">
                <a:solidFill>
                  <a:srgbClr val="008000"/>
                </a:solidFill>
                <a:highlight>
                  <a:srgbClr val="FFFFFF"/>
                </a:highlight>
              </a:rPr>
              <a:t>Enable TIM4 CLK */</a:t>
            </a:r>
            <a:r>
              <a:rPr lang="pt-BR" sz="1000" dirty="0">
                <a:solidFill>
                  <a:srgbClr val="000000"/>
                </a:solidFill>
                <a:highlight>
                  <a:srgbClr val="FFFFFF"/>
                </a:highlight>
              </a:rPr>
              <a:t>	</a:t>
            </a:r>
          </a:p>
          <a:p>
            <a:pPr defTabSz="194400"/>
            <a:r>
              <a:rPr lang="pt-BR" sz="1000" dirty="0">
                <a:solidFill>
                  <a:srgbClr val="000000"/>
                </a:solidFill>
                <a:highlight>
                  <a:srgbClr val="FFFFFF"/>
                </a:highlight>
              </a:rPr>
              <a:t>	CLK_PeripheralClockConfig</a:t>
            </a:r>
            <a:r>
              <a:rPr lang="pt-BR" sz="1000" b="1" dirty="0">
                <a:solidFill>
                  <a:srgbClr val="000080"/>
                </a:solidFill>
                <a:highlight>
                  <a:srgbClr val="FFFFFF"/>
                </a:highlight>
              </a:rPr>
              <a:t>(</a:t>
            </a:r>
            <a:r>
              <a:rPr lang="pt-BR" sz="1000" dirty="0">
                <a:solidFill>
                  <a:srgbClr val="000000"/>
                </a:solidFill>
                <a:highlight>
                  <a:srgbClr val="FFFFFF"/>
                </a:highlight>
              </a:rPr>
              <a:t>CLK_PERIPHERAL_TIMER4</a:t>
            </a:r>
            <a:r>
              <a:rPr lang="pt-BR" sz="1000" b="1" dirty="0">
                <a:solidFill>
                  <a:srgbClr val="000080"/>
                </a:solidFill>
                <a:highlight>
                  <a:srgbClr val="FFFFFF"/>
                </a:highlight>
              </a:rPr>
              <a:t>,</a:t>
            </a:r>
            <a:r>
              <a:rPr lang="pt-BR" sz="1000" dirty="0">
                <a:solidFill>
                  <a:srgbClr val="000000"/>
                </a:solidFill>
                <a:highlight>
                  <a:srgbClr val="FFFFFF"/>
                </a:highlight>
              </a:rPr>
              <a:t> ENABLE</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p>
          <a:p>
            <a:pPr defTabSz="194400"/>
            <a:r>
              <a:rPr lang="pt-BR" sz="1000" dirty="0">
                <a:solidFill>
                  <a:srgbClr val="000000"/>
                </a:solidFill>
                <a:highlight>
                  <a:srgbClr val="FFFFFF"/>
                </a:highlight>
              </a:rPr>
              <a:t>	</a:t>
            </a:r>
            <a:r>
              <a:rPr lang="pt-BR" sz="1000" dirty="0">
                <a:solidFill>
                  <a:srgbClr val="008000"/>
                </a:solidFill>
                <a:highlight>
                  <a:srgbClr val="FFFFFF"/>
                </a:highlight>
              </a:rPr>
              <a:t>/* Enable TIM4 */</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TIM4_TimeBaseInit</a:t>
            </a:r>
            <a:r>
              <a:rPr lang="pt-BR" sz="1000" b="1" dirty="0">
                <a:solidFill>
                  <a:srgbClr val="000080"/>
                </a:solidFill>
                <a:highlight>
                  <a:srgbClr val="FFFFFF"/>
                </a:highlight>
              </a:rPr>
              <a:t>(</a:t>
            </a:r>
            <a:r>
              <a:rPr lang="pt-BR" sz="1000" dirty="0">
                <a:solidFill>
                  <a:srgbClr val="000000"/>
                </a:solidFill>
                <a:highlight>
                  <a:srgbClr val="FFFFFF"/>
                </a:highlight>
              </a:rPr>
              <a:t>TIM4_PRESCALER_128</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8000"/>
                </a:solidFill>
                <a:highlight>
                  <a:srgbClr val="FFFFFF"/>
                </a:highlight>
              </a:rPr>
              <a:t>124</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TIM4_ITConfig</a:t>
            </a:r>
            <a:r>
              <a:rPr lang="pt-BR" sz="1000" b="1" dirty="0">
                <a:solidFill>
                  <a:srgbClr val="000080"/>
                </a:solidFill>
                <a:highlight>
                  <a:srgbClr val="FFFFFF"/>
                </a:highlight>
              </a:rPr>
              <a:t>(</a:t>
            </a:r>
            <a:r>
              <a:rPr lang="pt-BR" sz="1000" dirty="0">
                <a:solidFill>
                  <a:srgbClr val="000000"/>
                </a:solidFill>
                <a:highlight>
                  <a:srgbClr val="FFFFFF"/>
                </a:highlight>
              </a:rPr>
              <a:t>TIM4_IT_UPDATE</a:t>
            </a:r>
            <a:r>
              <a:rPr lang="pt-BR" sz="1000" b="1" dirty="0">
                <a:solidFill>
                  <a:srgbClr val="000080"/>
                </a:solidFill>
                <a:highlight>
                  <a:srgbClr val="FFFFFF"/>
                </a:highlight>
              </a:rPr>
              <a:t>,</a:t>
            </a:r>
            <a:r>
              <a:rPr lang="pt-BR" sz="1000" dirty="0">
                <a:solidFill>
                  <a:srgbClr val="000000"/>
                </a:solidFill>
                <a:highlight>
                  <a:srgbClr val="FFFFFF"/>
                </a:highlight>
              </a:rPr>
              <a:t> ENABLE</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dirty="0" smtClean="0">
                <a:solidFill>
                  <a:srgbClr val="000000"/>
                </a:solidFill>
                <a:highlight>
                  <a:srgbClr val="FFFFFF"/>
                </a:highlight>
              </a:rPr>
              <a:t>    TIM4_Cmd</a:t>
            </a:r>
            <a:r>
              <a:rPr lang="pt-BR" sz="1000" b="1" dirty="0" smtClean="0">
                <a:solidFill>
                  <a:srgbClr val="000080"/>
                </a:solidFill>
                <a:highlight>
                  <a:srgbClr val="FFFFFF"/>
                </a:highlight>
              </a:rPr>
              <a:t>(</a:t>
            </a:r>
            <a:r>
              <a:rPr lang="pt-BR" sz="1000" dirty="0" smtClean="0">
                <a:solidFill>
                  <a:srgbClr val="000000"/>
                </a:solidFill>
                <a:highlight>
                  <a:srgbClr val="FFFFFF"/>
                </a:highlight>
              </a:rPr>
              <a:t>ENABLE</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dirty="0" smtClean="0">
                <a:solidFill>
                  <a:srgbClr val="000000"/>
                </a:solidFill>
                <a:highlight>
                  <a:srgbClr val="FFFFFF"/>
                </a:highlight>
              </a:rPr>
              <a:t>Buttons_Init</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LIS3DH_Init</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enableInterrupts</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dirty="0">
                <a:solidFill>
                  <a:srgbClr val="008000"/>
                </a:solidFill>
                <a:highlight>
                  <a:srgbClr val="FFFFFF"/>
                </a:highlight>
              </a:rPr>
              <a:t>/* Infinite loop */</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b="1" dirty="0">
                <a:solidFill>
                  <a:srgbClr val="0000FF"/>
                </a:solidFill>
                <a:highlight>
                  <a:srgbClr val="FFFFFF"/>
                </a:highlight>
              </a:rPr>
              <a:t>while</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FF8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DataReady</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DataReady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8000"/>
                </a:solidFill>
                <a:highlight>
                  <a:srgbClr val="FFFFFF"/>
                </a:highlight>
              </a:rPr>
              <a:t>0</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Angulo </a:t>
            </a:r>
            <a:r>
              <a:rPr lang="pt-BR" sz="1000" b="1" dirty="0">
                <a:solidFill>
                  <a:srgbClr val="000080"/>
                </a:solidFill>
                <a:highlight>
                  <a:srgbClr val="FFFFFF"/>
                </a:highlight>
              </a:rPr>
              <a:t>=</a:t>
            </a:r>
            <a:r>
              <a:rPr lang="pt-BR" sz="1000" dirty="0">
                <a:solidFill>
                  <a:srgbClr val="000000"/>
                </a:solidFill>
                <a:highlight>
                  <a:srgbClr val="FFFFFF"/>
                </a:highlight>
              </a:rPr>
              <a:t> GetAngle</a:t>
            </a:r>
            <a:r>
              <a:rPr lang="pt-BR" sz="1000" b="1" dirty="0">
                <a:solidFill>
                  <a:srgbClr val="000080"/>
                </a:solidFill>
                <a:highlight>
                  <a:srgbClr val="FFFFFF"/>
                </a:highlight>
              </a:rPr>
              <a:t>(</a:t>
            </a:r>
            <a:r>
              <a:rPr lang="pt-BR" sz="1000" dirty="0">
                <a:solidFill>
                  <a:srgbClr val="000000"/>
                </a:solidFill>
                <a:highlight>
                  <a:srgbClr val="FFFFFF"/>
                </a:highlight>
              </a:rPr>
              <a:t>leitura</a:t>
            </a:r>
            <a:r>
              <a:rPr lang="pt-BR" sz="1000" b="1" dirty="0">
                <a:solidFill>
                  <a:srgbClr val="000080"/>
                </a:solidFill>
                <a:highlight>
                  <a:srgbClr val="FFFFFF"/>
                </a:highlight>
              </a:rPr>
              <a:t>.</a:t>
            </a:r>
            <a:r>
              <a:rPr lang="pt-BR" sz="1000" dirty="0">
                <a:solidFill>
                  <a:srgbClr val="000000"/>
                </a:solidFill>
                <a:highlight>
                  <a:srgbClr val="FFFFFF"/>
                </a:highlight>
              </a:rPr>
              <a:t>AXIS_X</a:t>
            </a:r>
            <a:r>
              <a:rPr lang="pt-BR" sz="1000" b="1" dirty="0">
                <a:solidFill>
                  <a:srgbClr val="000080"/>
                </a:solidFill>
                <a:highlight>
                  <a:srgbClr val="FFFFFF"/>
                </a:highlight>
              </a:rPr>
              <a:t>,</a:t>
            </a:r>
            <a:r>
              <a:rPr lang="pt-BR" sz="1000" dirty="0">
                <a:solidFill>
                  <a:srgbClr val="000000"/>
                </a:solidFill>
                <a:highlight>
                  <a:srgbClr val="FFFFFF"/>
                </a:highlight>
              </a:rPr>
              <a:t>leitura</a:t>
            </a:r>
            <a:r>
              <a:rPr lang="pt-BR" sz="1000" b="1" dirty="0">
                <a:solidFill>
                  <a:srgbClr val="000080"/>
                </a:solidFill>
                <a:highlight>
                  <a:srgbClr val="FFFFFF"/>
                </a:highlight>
              </a:rPr>
              <a:t>.</a:t>
            </a:r>
            <a:r>
              <a:rPr lang="pt-BR" sz="1000" dirty="0">
                <a:solidFill>
                  <a:srgbClr val="000000"/>
                </a:solidFill>
                <a:highlight>
                  <a:srgbClr val="FFFFFF"/>
                </a:highlight>
              </a:rPr>
              <a:t>AXIS_Y</a:t>
            </a:r>
            <a:r>
              <a:rPr lang="pt-BR" sz="1000" b="1" dirty="0">
                <a:solidFill>
                  <a:srgbClr val="000080"/>
                </a:solidFill>
                <a:highlight>
                  <a:srgbClr val="FFFFFF"/>
                </a:highlight>
              </a:rPr>
              <a:t>,</a:t>
            </a:r>
            <a:r>
              <a:rPr lang="pt-BR" sz="1000" dirty="0">
                <a:solidFill>
                  <a:srgbClr val="000000"/>
                </a:solidFill>
                <a:highlight>
                  <a:srgbClr val="FFFFFF"/>
                </a:highlight>
              </a:rPr>
              <a:t>leitura</a:t>
            </a:r>
            <a:r>
              <a:rPr lang="pt-BR" sz="1000" b="1" dirty="0">
                <a:solidFill>
                  <a:srgbClr val="000080"/>
                </a:solidFill>
                <a:highlight>
                  <a:srgbClr val="FFFFFF"/>
                </a:highlight>
              </a:rPr>
              <a:t>.</a:t>
            </a:r>
            <a:r>
              <a:rPr lang="pt-BR" sz="1000" dirty="0">
                <a:solidFill>
                  <a:srgbClr val="000000"/>
                </a:solidFill>
                <a:highlight>
                  <a:srgbClr val="FFFFFF"/>
                </a:highlight>
              </a:rPr>
              <a:t>AXIS_Z</a:t>
            </a:r>
            <a:r>
              <a:rPr lang="pt-BR" sz="1000" b="1" dirty="0">
                <a:solidFill>
                  <a:srgbClr val="000080"/>
                </a:solidFill>
                <a:highlight>
                  <a:srgbClr val="FFFFFF"/>
                </a:highlight>
              </a:rPr>
              <a:t>,</a:t>
            </a:r>
            <a:r>
              <a:rPr lang="pt-BR" sz="1000" dirty="0">
                <a:solidFill>
                  <a:srgbClr val="FF8000"/>
                </a:solidFill>
                <a:highlight>
                  <a:srgbClr val="FFFFFF"/>
                </a:highlight>
              </a:rPr>
              <a:t>0</a:t>
            </a:r>
            <a:r>
              <a:rPr lang="pt-BR" sz="1000" b="1" dirty="0">
                <a:solidFill>
                  <a:srgbClr val="000080"/>
                </a:solidFill>
                <a:highlight>
                  <a:srgbClr val="FFFFFF"/>
                </a:highlight>
              </a:rPr>
              <a:t>,</a:t>
            </a:r>
            <a:r>
              <a:rPr lang="pt-BR" sz="1000" dirty="0">
                <a:solidFill>
                  <a:srgbClr val="FF8000"/>
                </a:solidFill>
                <a:highlight>
                  <a:srgbClr val="FFFFFF"/>
                </a:highlight>
              </a:rPr>
              <a:t>0</a:t>
            </a:r>
            <a:r>
              <a:rPr lang="pt-BR" sz="1000" b="1" dirty="0">
                <a:solidFill>
                  <a:srgbClr val="000080"/>
                </a:solidFill>
                <a:highlight>
                  <a:srgbClr val="FFFFFF"/>
                </a:highlight>
              </a:rPr>
              <a:t>,</a:t>
            </a:r>
            <a:r>
              <a:rPr lang="pt-BR" sz="1000" dirty="0">
                <a:solidFill>
                  <a:srgbClr val="000000"/>
                </a:solidFill>
                <a:highlight>
                  <a:srgbClr val="FFFFFF"/>
                </a:highlight>
              </a:rPr>
              <a:t>GRAVIDADE</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49163930"/>
      </p:ext>
    </p:extLst>
  </p:cSld>
  <p:clrMapOvr>
    <a:masterClrMapping/>
  </p:clrMapOvr>
  <p:transition spd="slow">
    <p:wipe dir="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INCLINOMETER – stm8s_it.c</a:t>
            </a:r>
            <a:endParaRPr lang="pt-BR" dirty="0"/>
          </a:p>
        </p:txBody>
      </p:sp>
      <p:sp>
        <p:nvSpPr>
          <p:cNvPr id="5" name="Rectangle 4"/>
          <p:cNvSpPr/>
          <p:nvPr/>
        </p:nvSpPr>
        <p:spPr>
          <a:xfrm>
            <a:off x="457200" y="1285032"/>
            <a:ext cx="4572000" cy="553998"/>
          </a:xfrm>
          <a:prstGeom prst="rect">
            <a:avLst/>
          </a:prstGeom>
        </p:spPr>
        <p:txBody>
          <a:bodyPr>
            <a:spAutoFit/>
          </a:bodyPr>
          <a:lstStyle/>
          <a:p>
            <a:r>
              <a:rPr lang="pt-BR" sz="1000" dirty="0">
                <a:solidFill>
                  <a:srgbClr val="008000"/>
                </a:solidFill>
                <a:highlight>
                  <a:srgbClr val="FFFFFF"/>
                </a:highlight>
              </a:rPr>
              <a:t>/* Includes ------------------------------------------------------------------*/</a:t>
            </a:r>
            <a:endParaRPr lang="pt-BR" sz="1000" dirty="0">
              <a:solidFill>
                <a:srgbClr val="000000"/>
              </a:solidFill>
              <a:highlight>
                <a:srgbClr val="FFFFFF"/>
              </a:highlight>
            </a:endParaRPr>
          </a:p>
          <a:p>
            <a:r>
              <a:rPr lang="pt-BR" sz="1000" dirty="0">
                <a:solidFill>
                  <a:srgbClr val="804000"/>
                </a:solidFill>
                <a:highlight>
                  <a:srgbClr val="FFFFFF"/>
                </a:highlight>
              </a:rPr>
              <a:t>#include "stm8s_it.h"</a:t>
            </a:r>
          </a:p>
          <a:p>
            <a:r>
              <a:rPr lang="pt-BR" sz="1000" dirty="0">
                <a:solidFill>
                  <a:srgbClr val="804000"/>
                </a:solidFill>
                <a:highlight>
                  <a:srgbClr val="FFFFFF"/>
                </a:highlight>
              </a:rPr>
              <a:t>#include "defines.h"</a:t>
            </a:r>
            <a:endParaRPr lang="pt-BR" dirty="0"/>
          </a:p>
        </p:txBody>
      </p:sp>
      <p:sp>
        <p:nvSpPr>
          <p:cNvPr id="6" name="Rectangle 5"/>
          <p:cNvSpPr/>
          <p:nvPr/>
        </p:nvSpPr>
        <p:spPr>
          <a:xfrm>
            <a:off x="457200" y="1839030"/>
            <a:ext cx="4572000" cy="4555093"/>
          </a:xfrm>
          <a:prstGeom prst="rect">
            <a:avLst/>
          </a:prstGeom>
        </p:spPr>
        <p:txBody>
          <a:bodyPr>
            <a:spAutoFit/>
          </a:bodyPr>
          <a:lstStyle/>
          <a:p>
            <a:pPr defTabSz="194400"/>
            <a:r>
              <a:rPr lang="pt-BR" sz="1000" dirty="0">
                <a:solidFill>
                  <a:srgbClr val="008080"/>
                </a:solidFill>
                <a:highlight>
                  <a:srgbClr val="FFFFFF"/>
                </a:highlight>
              </a:rPr>
              <a:t>/**</a:t>
            </a:r>
          </a:p>
          <a:p>
            <a:pPr defTabSz="194400"/>
            <a:r>
              <a:rPr lang="fr-FR" sz="1000" dirty="0">
                <a:solidFill>
                  <a:srgbClr val="008080"/>
                </a:solidFill>
                <a:highlight>
                  <a:srgbClr val="FFFFFF"/>
                </a:highlight>
              </a:rPr>
              <a:t>  * @</a:t>
            </a:r>
            <a:r>
              <a:rPr lang="fr-FR" sz="1000" dirty="0" err="1">
                <a:solidFill>
                  <a:srgbClr val="008080"/>
                </a:solidFill>
                <a:highlight>
                  <a:srgbClr val="FFFFFF"/>
                </a:highlight>
              </a:rPr>
              <a:t>brief</a:t>
            </a:r>
            <a:r>
              <a:rPr lang="fr-FR" sz="1000" dirty="0">
                <a:solidFill>
                  <a:srgbClr val="008080"/>
                </a:solidFill>
                <a:highlight>
                  <a:srgbClr val="FFFFFF"/>
                </a:highlight>
              </a:rPr>
              <a:t> </a:t>
            </a:r>
            <a:r>
              <a:rPr lang="fr-FR" sz="1000" dirty="0" err="1">
                <a:solidFill>
                  <a:srgbClr val="008080"/>
                </a:solidFill>
                <a:highlight>
                  <a:srgbClr val="FFFFFF"/>
                </a:highlight>
              </a:rPr>
              <a:t>External</a:t>
            </a:r>
            <a:r>
              <a:rPr lang="fr-FR" sz="1000" dirty="0">
                <a:solidFill>
                  <a:srgbClr val="008080"/>
                </a:solidFill>
                <a:highlight>
                  <a:srgbClr val="FFFFFF"/>
                </a:highlight>
              </a:rPr>
              <a:t> </a:t>
            </a:r>
            <a:r>
              <a:rPr lang="fr-FR" sz="1000" dirty="0" err="1">
                <a:solidFill>
                  <a:srgbClr val="008080"/>
                </a:solidFill>
                <a:highlight>
                  <a:srgbClr val="FFFFFF"/>
                </a:highlight>
              </a:rPr>
              <a:t>Interrupt</a:t>
            </a:r>
            <a:r>
              <a:rPr lang="fr-FR" sz="1000" dirty="0">
                <a:solidFill>
                  <a:srgbClr val="008080"/>
                </a:solidFill>
                <a:highlight>
                  <a:srgbClr val="FFFFFF"/>
                </a:highlight>
              </a:rPr>
              <a:t> PORTB </a:t>
            </a:r>
            <a:r>
              <a:rPr lang="fr-FR" sz="1000" dirty="0" err="1">
                <a:solidFill>
                  <a:srgbClr val="008080"/>
                </a:solidFill>
                <a:highlight>
                  <a:srgbClr val="FFFFFF"/>
                </a:highlight>
              </a:rPr>
              <a:t>Interrupt</a:t>
            </a:r>
            <a:r>
              <a:rPr lang="fr-FR" sz="1000" dirty="0">
                <a:solidFill>
                  <a:srgbClr val="008080"/>
                </a:solidFill>
                <a:highlight>
                  <a:srgbClr val="FFFFFF"/>
                </a:highlight>
              </a:rPr>
              <a:t> routine.</a:t>
            </a:r>
          </a:p>
          <a:p>
            <a:pPr defTabSz="194400"/>
            <a:r>
              <a:rPr lang="pt-BR" sz="1000" dirty="0">
                <a:solidFill>
                  <a:srgbClr val="008080"/>
                </a:solidFill>
                <a:highlight>
                  <a:srgbClr val="FFFFFF"/>
                </a:highlight>
              </a:rPr>
              <a:t>  * @param  None</a:t>
            </a:r>
          </a:p>
          <a:p>
            <a:pPr defTabSz="194400"/>
            <a:r>
              <a:rPr lang="pt-BR" sz="1000" dirty="0">
                <a:solidFill>
                  <a:srgbClr val="008080"/>
                </a:solidFill>
                <a:highlight>
                  <a:srgbClr val="FFFFFF"/>
                </a:highlight>
              </a:rPr>
              <a:t>  * @retval None</a:t>
            </a:r>
          </a:p>
          <a:p>
            <a:pPr defTabSz="194400"/>
            <a:r>
              <a:rPr lang="pt-BR" sz="1000" dirty="0">
                <a:solidFill>
                  <a:srgbClr val="008080"/>
                </a:solidFill>
                <a:highlight>
                  <a:srgbClr val="FFFFFF"/>
                </a:highlight>
              </a:rPr>
              <a:t>  */</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@svlreg INTERRUPT_HANDLER</a:t>
            </a:r>
            <a:r>
              <a:rPr lang="pt-BR" sz="1000" b="1" dirty="0">
                <a:solidFill>
                  <a:srgbClr val="000080"/>
                </a:solidFill>
                <a:highlight>
                  <a:srgbClr val="FFFFFF"/>
                </a:highlight>
              </a:rPr>
              <a:t>(</a:t>
            </a:r>
            <a:r>
              <a:rPr lang="pt-BR" sz="1000" dirty="0">
                <a:solidFill>
                  <a:srgbClr val="000000"/>
                </a:solidFill>
                <a:highlight>
                  <a:srgbClr val="FFFFFF"/>
                </a:highlight>
              </a:rPr>
              <a:t>EXTI_PORTB_IRQHandler</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8000"/>
                </a:solidFill>
                <a:highlight>
                  <a:srgbClr val="FFFFFF"/>
                </a:highlight>
              </a:rPr>
              <a:t>4</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smtClean="0">
                <a:solidFill>
                  <a:srgbClr val="000000"/>
                </a:solidFill>
                <a:highlight>
                  <a:srgbClr val="FFFFFF"/>
                </a:highlight>
              </a:rPr>
              <a:t>	Buttons_ISR</a:t>
            </a:r>
            <a:r>
              <a:rPr lang="pt-BR" sz="1000" b="1" dirty="0">
                <a:solidFill>
                  <a:srgbClr val="000080"/>
                </a:solidFill>
                <a:highlight>
                  <a:srgbClr val="FFFFFF"/>
                </a:highlight>
              </a:rPr>
              <a:t>();</a:t>
            </a:r>
            <a:r>
              <a:rPr lang="pt-BR" sz="1000" dirty="0">
                <a:solidFill>
                  <a:srgbClr val="000000"/>
                </a:solidFill>
                <a:highlight>
                  <a:srgbClr val="FFFFFF"/>
                </a:highlight>
              </a:rPr>
              <a:t>	</a:t>
            </a:r>
          </a:p>
          <a:p>
            <a:pPr defTabSz="194400"/>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endParaRPr lang="pt-BR" sz="1000" dirty="0">
              <a:solidFill>
                <a:srgbClr val="000000"/>
              </a:solidFill>
              <a:highlight>
                <a:srgbClr val="FFFFFF"/>
              </a:highlight>
            </a:endParaRPr>
          </a:p>
          <a:p>
            <a:pPr defTabSz="194400"/>
            <a:r>
              <a:rPr lang="pt-BR" sz="1000" dirty="0">
                <a:solidFill>
                  <a:srgbClr val="008080"/>
                </a:solidFill>
                <a:highlight>
                  <a:srgbClr val="FFFFFF"/>
                </a:highlight>
              </a:rPr>
              <a:t>/**</a:t>
            </a:r>
          </a:p>
          <a:p>
            <a:pPr defTabSz="194400"/>
            <a:r>
              <a:rPr lang="fr-FR" sz="1000" dirty="0">
                <a:solidFill>
                  <a:srgbClr val="008080"/>
                </a:solidFill>
                <a:highlight>
                  <a:srgbClr val="FFFFFF"/>
                </a:highlight>
              </a:rPr>
              <a:t>  * @</a:t>
            </a:r>
            <a:r>
              <a:rPr lang="fr-FR" sz="1000" dirty="0" err="1">
                <a:solidFill>
                  <a:srgbClr val="008080"/>
                </a:solidFill>
                <a:highlight>
                  <a:srgbClr val="FFFFFF"/>
                </a:highlight>
              </a:rPr>
              <a:t>brief</a:t>
            </a:r>
            <a:r>
              <a:rPr lang="fr-FR" sz="1000" dirty="0">
                <a:solidFill>
                  <a:srgbClr val="008080"/>
                </a:solidFill>
                <a:highlight>
                  <a:srgbClr val="FFFFFF"/>
                </a:highlight>
              </a:rPr>
              <a:t> </a:t>
            </a:r>
            <a:r>
              <a:rPr lang="fr-FR" sz="1000" dirty="0" err="1">
                <a:solidFill>
                  <a:srgbClr val="008080"/>
                </a:solidFill>
                <a:highlight>
                  <a:srgbClr val="FFFFFF"/>
                </a:highlight>
              </a:rPr>
              <a:t>External</a:t>
            </a:r>
            <a:r>
              <a:rPr lang="fr-FR" sz="1000" dirty="0">
                <a:solidFill>
                  <a:srgbClr val="008080"/>
                </a:solidFill>
                <a:highlight>
                  <a:srgbClr val="FFFFFF"/>
                </a:highlight>
              </a:rPr>
              <a:t> </a:t>
            </a:r>
            <a:r>
              <a:rPr lang="fr-FR" sz="1000" dirty="0" err="1">
                <a:solidFill>
                  <a:srgbClr val="008080"/>
                </a:solidFill>
                <a:highlight>
                  <a:srgbClr val="FFFFFF"/>
                </a:highlight>
              </a:rPr>
              <a:t>Interrupt</a:t>
            </a:r>
            <a:r>
              <a:rPr lang="fr-FR" sz="1000" dirty="0">
                <a:solidFill>
                  <a:srgbClr val="008080"/>
                </a:solidFill>
                <a:highlight>
                  <a:srgbClr val="FFFFFF"/>
                </a:highlight>
              </a:rPr>
              <a:t> PORTC </a:t>
            </a:r>
            <a:r>
              <a:rPr lang="fr-FR" sz="1000" dirty="0" err="1">
                <a:solidFill>
                  <a:srgbClr val="008080"/>
                </a:solidFill>
                <a:highlight>
                  <a:srgbClr val="FFFFFF"/>
                </a:highlight>
              </a:rPr>
              <a:t>Interrupt</a:t>
            </a:r>
            <a:r>
              <a:rPr lang="fr-FR" sz="1000" dirty="0">
                <a:solidFill>
                  <a:srgbClr val="008080"/>
                </a:solidFill>
                <a:highlight>
                  <a:srgbClr val="FFFFFF"/>
                </a:highlight>
              </a:rPr>
              <a:t> routine.</a:t>
            </a:r>
          </a:p>
          <a:p>
            <a:pPr defTabSz="194400"/>
            <a:r>
              <a:rPr lang="pt-BR" sz="1000" dirty="0">
                <a:solidFill>
                  <a:srgbClr val="008080"/>
                </a:solidFill>
                <a:highlight>
                  <a:srgbClr val="FFFFFF"/>
                </a:highlight>
              </a:rPr>
              <a:t>  * @param  None</a:t>
            </a:r>
          </a:p>
          <a:p>
            <a:pPr defTabSz="194400"/>
            <a:r>
              <a:rPr lang="pt-BR" sz="1000" dirty="0">
                <a:solidFill>
                  <a:srgbClr val="008080"/>
                </a:solidFill>
                <a:highlight>
                  <a:srgbClr val="FFFFFF"/>
                </a:highlight>
              </a:rPr>
              <a:t>  * @retval None</a:t>
            </a:r>
          </a:p>
          <a:p>
            <a:pPr defTabSz="194400"/>
            <a:r>
              <a:rPr lang="pt-BR" sz="1000" dirty="0">
                <a:solidFill>
                  <a:srgbClr val="008080"/>
                </a:solidFill>
                <a:highlight>
                  <a:srgbClr val="FFFFFF"/>
                </a:highlight>
              </a:rPr>
              <a:t>  */</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@svlreg INTERRUPT_HANDLER</a:t>
            </a:r>
            <a:r>
              <a:rPr lang="pt-BR" sz="1000" b="1" dirty="0">
                <a:solidFill>
                  <a:srgbClr val="000080"/>
                </a:solidFill>
                <a:highlight>
                  <a:srgbClr val="FFFFFF"/>
                </a:highlight>
              </a:rPr>
              <a:t>(</a:t>
            </a:r>
            <a:r>
              <a:rPr lang="pt-BR" sz="1000" dirty="0">
                <a:solidFill>
                  <a:srgbClr val="000000"/>
                </a:solidFill>
                <a:highlight>
                  <a:srgbClr val="FFFFFF"/>
                </a:highlight>
              </a:rPr>
              <a:t>EXTI_PORTC_IRQHandler</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8000"/>
                </a:solidFill>
                <a:highlight>
                  <a:srgbClr val="FFFFFF"/>
                </a:highlight>
              </a:rPr>
              <a:t>5</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LIS3DH_INT1_ISR</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endParaRPr lang="pt-BR" sz="1000" dirty="0">
              <a:solidFill>
                <a:srgbClr val="000000"/>
              </a:solidFill>
              <a:highlight>
                <a:srgbClr val="FFFFFF"/>
              </a:highlight>
            </a:endParaRPr>
          </a:p>
          <a:p>
            <a:pPr defTabSz="194400"/>
            <a:r>
              <a:rPr lang="pt-BR" sz="1000" dirty="0">
                <a:solidFill>
                  <a:srgbClr val="008080"/>
                </a:solidFill>
                <a:highlight>
                  <a:srgbClr val="FFFFFF"/>
                </a:highlight>
              </a:rPr>
              <a:t>/**</a:t>
            </a:r>
          </a:p>
          <a:p>
            <a:pPr defTabSz="194400"/>
            <a:r>
              <a:rPr lang="fr-FR" sz="1000" dirty="0">
                <a:solidFill>
                  <a:srgbClr val="008080"/>
                </a:solidFill>
                <a:highlight>
                  <a:srgbClr val="FFFFFF"/>
                </a:highlight>
              </a:rPr>
              <a:t>  * @</a:t>
            </a:r>
            <a:r>
              <a:rPr lang="fr-FR" sz="1000" dirty="0" err="1">
                <a:solidFill>
                  <a:srgbClr val="008080"/>
                </a:solidFill>
                <a:highlight>
                  <a:srgbClr val="FFFFFF"/>
                </a:highlight>
              </a:rPr>
              <a:t>brief</a:t>
            </a:r>
            <a:r>
              <a:rPr lang="fr-FR" sz="1000" dirty="0">
                <a:solidFill>
                  <a:srgbClr val="008080"/>
                </a:solidFill>
                <a:highlight>
                  <a:srgbClr val="FFFFFF"/>
                </a:highlight>
              </a:rPr>
              <a:t> </a:t>
            </a:r>
            <a:r>
              <a:rPr lang="fr-FR" sz="1000" dirty="0" err="1">
                <a:solidFill>
                  <a:srgbClr val="008080"/>
                </a:solidFill>
                <a:highlight>
                  <a:srgbClr val="FFFFFF"/>
                </a:highlight>
              </a:rPr>
              <a:t>External</a:t>
            </a:r>
            <a:r>
              <a:rPr lang="fr-FR" sz="1000" dirty="0">
                <a:solidFill>
                  <a:srgbClr val="008080"/>
                </a:solidFill>
                <a:highlight>
                  <a:srgbClr val="FFFFFF"/>
                </a:highlight>
              </a:rPr>
              <a:t> </a:t>
            </a:r>
            <a:r>
              <a:rPr lang="fr-FR" sz="1000" dirty="0" err="1">
                <a:solidFill>
                  <a:srgbClr val="008080"/>
                </a:solidFill>
                <a:highlight>
                  <a:srgbClr val="FFFFFF"/>
                </a:highlight>
              </a:rPr>
              <a:t>Interrupt</a:t>
            </a:r>
            <a:r>
              <a:rPr lang="fr-FR" sz="1000" dirty="0">
                <a:solidFill>
                  <a:srgbClr val="008080"/>
                </a:solidFill>
                <a:highlight>
                  <a:srgbClr val="FFFFFF"/>
                </a:highlight>
              </a:rPr>
              <a:t> PORTD </a:t>
            </a:r>
            <a:r>
              <a:rPr lang="fr-FR" sz="1000" dirty="0" err="1">
                <a:solidFill>
                  <a:srgbClr val="008080"/>
                </a:solidFill>
                <a:highlight>
                  <a:srgbClr val="FFFFFF"/>
                </a:highlight>
              </a:rPr>
              <a:t>Interrupt</a:t>
            </a:r>
            <a:r>
              <a:rPr lang="fr-FR" sz="1000" dirty="0">
                <a:solidFill>
                  <a:srgbClr val="008080"/>
                </a:solidFill>
                <a:highlight>
                  <a:srgbClr val="FFFFFF"/>
                </a:highlight>
              </a:rPr>
              <a:t> routine.</a:t>
            </a:r>
          </a:p>
          <a:p>
            <a:pPr defTabSz="194400"/>
            <a:r>
              <a:rPr lang="pt-BR" sz="1000" dirty="0">
                <a:solidFill>
                  <a:srgbClr val="008080"/>
                </a:solidFill>
                <a:highlight>
                  <a:srgbClr val="FFFFFF"/>
                </a:highlight>
              </a:rPr>
              <a:t>  * @param  None</a:t>
            </a:r>
          </a:p>
          <a:p>
            <a:pPr defTabSz="194400"/>
            <a:r>
              <a:rPr lang="pt-BR" sz="1000" dirty="0">
                <a:solidFill>
                  <a:srgbClr val="008080"/>
                </a:solidFill>
                <a:highlight>
                  <a:srgbClr val="FFFFFF"/>
                </a:highlight>
              </a:rPr>
              <a:t>  * @retval None</a:t>
            </a:r>
          </a:p>
          <a:p>
            <a:pPr defTabSz="194400"/>
            <a:r>
              <a:rPr lang="pt-BR" sz="1000" dirty="0">
                <a:solidFill>
                  <a:srgbClr val="008080"/>
                </a:solidFill>
                <a:highlight>
                  <a:srgbClr val="FFFFFF"/>
                </a:highlight>
              </a:rPr>
              <a:t>  */</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@svlreg INTERRUPT_HANDLER</a:t>
            </a:r>
            <a:r>
              <a:rPr lang="pt-BR" sz="1000" b="1" dirty="0">
                <a:solidFill>
                  <a:srgbClr val="000080"/>
                </a:solidFill>
                <a:highlight>
                  <a:srgbClr val="FFFFFF"/>
                </a:highlight>
              </a:rPr>
              <a:t>(</a:t>
            </a:r>
            <a:r>
              <a:rPr lang="pt-BR" sz="1000" dirty="0">
                <a:solidFill>
                  <a:srgbClr val="000000"/>
                </a:solidFill>
                <a:highlight>
                  <a:srgbClr val="FFFFFF"/>
                </a:highlight>
              </a:rPr>
              <a:t>EXTI_PORTD_IRQHandler</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8000"/>
                </a:solidFill>
                <a:highlight>
                  <a:srgbClr val="FFFFFF"/>
                </a:highlight>
              </a:rPr>
              <a:t>6</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LIS3DH_INT2_ISR</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b="1" dirty="0">
                <a:solidFill>
                  <a:srgbClr val="000080"/>
                </a:solidFill>
                <a:highlight>
                  <a:srgbClr val="FFFFFF"/>
                </a:highlight>
              </a:rPr>
              <a:t>}</a:t>
            </a:r>
            <a:endParaRPr lang="pt-BR" dirty="0"/>
          </a:p>
        </p:txBody>
      </p:sp>
      <p:sp>
        <p:nvSpPr>
          <p:cNvPr id="7" name="Rectangle 6"/>
          <p:cNvSpPr/>
          <p:nvPr/>
        </p:nvSpPr>
        <p:spPr>
          <a:xfrm>
            <a:off x="4507520" y="1869858"/>
            <a:ext cx="4572000" cy="2092881"/>
          </a:xfrm>
          <a:prstGeom prst="rect">
            <a:avLst/>
          </a:prstGeom>
        </p:spPr>
        <p:txBody>
          <a:bodyPr>
            <a:spAutoFit/>
          </a:bodyPr>
          <a:lstStyle/>
          <a:p>
            <a:r>
              <a:rPr lang="pt-BR" sz="1000" dirty="0">
                <a:solidFill>
                  <a:srgbClr val="008080"/>
                </a:solidFill>
                <a:highlight>
                  <a:srgbClr val="FFFFFF"/>
                </a:highlight>
              </a:rPr>
              <a:t>/**</a:t>
            </a:r>
          </a:p>
          <a:p>
            <a:r>
              <a:rPr lang="pt-BR" sz="1000" dirty="0">
                <a:solidFill>
                  <a:srgbClr val="008080"/>
                </a:solidFill>
                <a:highlight>
                  <a:srgbClr val="FFFFFF"/>
                </a:highlight>
              </a:rPr>
              <a:t>  * @brief Timer4 Update/Overflow Interrupt routine.</a:t>
            </a:r>
          </a:p>
          <a:p>
            <a:r>
              <a:rPr lang="pt-BR" sz="1000" dirty="0">
                <a:solidFill>
                  <a:srgbClr val="008080"/>
                </a:solidFill>
                <a:highlight>
                  <a:srgbClr val="FFFFFF"/>
                </a:highlight>
              </a:rPr>
              <a:t>  * @param  None</a:t>
            </a:r>
          </a:p>
          <a:p>
            <a:r>
              <a:rPr lang="pt-BR" sz="1000" dirty="0">
                <a:solidFill>
                  <a:srgbClr val="008080"/>
                </a:solidFill>
                <a:highlight>
                  <a:srgbClr val="FFFFFF"/>
                </a:highlight>
              </a:rPr>
              <a:t>  * @retval None</a:t>
            </a:r>
          </a:p>
          <a:p>
            <a:r>
              <a:rPr lang="pt-BR" sz="1000" dirty="0">
                <a:solidFill>
                  <a:srgbClr val="008080"/>
                </a:solidFill>
                <a:highlight>
                  <a:srgbClr val="FFFFFF"/>
                </a:highlight>
              </a:rPr>
              <a:t>  */</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INTERRUPT_HANDLER</a:t>
            </a:r>
            <a:r>
              <a:rPr lang="pt-BR" sz="1000" b="1" dirty="0">
                <a:solidFill>
                  <a:srgbClr val="000080"/>
                </a:solidFill>
                <a:highlight>
                  <a:srgbClr val="FFFFFF"/>
                </a:highlight>
              </a:rPr>
              <a:t>(</a:t>
            </a:r>
            <a:r>
              <a:rPr lang="pt-BR" sz="1000" dirty="0">
                <a:solidFill>
                  <a:srgbClr val="000000"/>
                </a:solidFill>
                <a:highlight>
                  <a:srgbClr val="FFFFFF"/>
                </a:highlight>
              </a:rPr>
              <a:t>TIM4_UPD_OVF_IRQHandler</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8000"/>
                </a:solidFill>
                <a:highlight>
                  <a:srgbClr val="FFFFFF"/>
                </a:highlight>
              </a:rPr>
              <a:t>23</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TIM4_ClearITPendingBit</a:t>
            </a:r>
            <a:r>
              <a:rPr lang="pt-BR" sz="1000" b="1" dirty="0">
                <a:solidFill>
                  <a:srgbClr val="000080"/>
                </a:solidFill>
                <a:highlight>
                  <a:srgbClr val="FFFFFF"/>
                </a:highlight>
              </a:rPr>
              <a:t>(</a:t>
            </a:r>
            <a:r>
              <a:rPr lang="pt-BR" sz="1000" dirty="0">
                <a:solidFill>
                  <a:srgbClr val="000000"/>
                </a:solidFill>
                <a:highlight>
                  <a:srgbClr val="FFFFFF"/>
                </a:highlight>
              </a:rPr>
              <a:t>TIM4_IT_UPDATE</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Count_ms</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Count_ms</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593655235"/>
      </p:ext>
    </p:extLst>
  </p:cSld>
  <p:clrMapOvr>
    <a:masterClrMapping/>
  </p:clrMapOvr>
  <p:transition spd="slow">
    <p:wipe dir="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INCLINOMETER – </a:t>
            </a:r>
            <a:r>
              <a:rPr lang="pt-BR" dirty="0" smtClean="0"/>
              <a:t>controle.c</a:t>
            </a:r>
            <a:endParaRPr lang="pt-BR" dirty="0"/>
          </a:p>
        </p:txBody>
      </p:sp>
      <p:sp>
        <p:nvSpPr>
          <p:cNvPr id="4" name="Rectangle 3"/>
          <p:cNvSpPr/>
          <p:nvPr/>
        </p:nvSpPr>
        <p:spPr>
          <a:xfrm>
            <a:off x="152400" y="1259632"/>
            <a:ext cx="4572000" cy="1938992"/>
          </a:xfrm>
          <a:prstGeom prst="rect">
            <a:avLst/>
          </a:prstGeom>
        </p:spPr>
        <p:txBody>
          <a:bodyPr>
            <a:spAutoFit/>
          </a:bodyPr>
          <a:lstStyle/>
          <a:p>
            <a:r>
              <a:rPr lang="pt-BR" sz="1000" dirty="0">
                <a:solidFill>
                  <a:srgbClr val="804000"/>
                </a:solidFill>
                <a:highlight>
                  <a:srgbClr val="FFFFFF"/>
                </a:highlight>
              </a:rPr>
              <a:t>#include "defines.h"</a:t>
            </a:r>
          </a:p>
          <a:p>
            <a:r>
              <a:rPr lang="pt-BR" sz="1000" dirty="0">
                <a:solidFill>
                  <a:srgbClr val="804000"/>
                </a:solidFill>
                <a:highlight>
                  <a:srgbClr val="FFFFFF"/>
                </a:highlight>
              </a:rPr>
              <a:t>#include "lis3dh_driver.h"</a:t>
            </a:r>
          </a:p>
          <a:p>
            <a:r>
              <a:rPr lang="pt-BR" sz="1000" dirty="0">
                <a:solidFill>
                  <a:srgbClr val="804000"/>
                </a:solidFill>
                <a:highlight>
                  <a:srgbClr val="FFFFFF"/>
                </a:highlight>
              </a:rPr>
              <a:t>#include &lt;math.h&gt;</a:t>
            </a:r>
          </a:p>
          <a:p>
            <a:endParaRPr lang="pt-BR" sz="1000" dirty="0">
              <a:solidFill>
                <a:srgbClr val="000000"/>
              </a:solidFill>
              <a:highlight>
                <a:srgbClr val="FFFFFF"/>
              </a:highlight>
            </a:endParaRPr>
          </a:p>
          <a:p>
            <a:r>
              <a:rPr lang="pt-BR" sz="1000" dirty="0">
                <a:solidFill>
                  <a:srgbClr val="804000"/>
                </a:solidFill>
                <a:highlight>
                  <a:srgbClr val="FFFFFF"/>
                </a:highlight>
              </a:rPr>
              <a:t>#define READ_REG 1</a:t>
            </a:r>
          </a:p>
          <a:p>
            <a:r>
              <a:rPr lang="pt-BR" sz="1000" dirty="0">
                <a:solidFill>
                  <a:srgbClr val="804000"/>
                </a:solidFill>
                <a:highlight>
                  <a:srgbClr val="FFFFFF"/>
                </a:highlight>
              </a:rPr>
              <a:t>#define Transf_graus 57.29578</a:t>
            </a:r>
            <a:r>
              <a:rPr lang="pt-BR" sz="1000" dirty="0">
                <a:solidFill>
                  <a:srgbClr val="008000"/>
                </a:solidFill>
                <a:highlight>
                  <a:srgbClr val="FFFFFF"/>
                </a:highlight>
              </a:rPr>
              <a:t>//180 graus dividido por pi</a:t>
            </a:r>
          </a:p>
          <a:p>
            <a:endParaRPr lang="pt-BR" sz="1000" dirty="0">
              <a:solidFill>
                <a:srgbClr val="000000"/>
              </a:solidFill>
              <a:highlight>
                <a:srgbClr val="FFFFFF"/>
              </a:highlight>
            </a:endParaRPr>
          </a:p>
          <a:p>
            <a:r>
              <a:rPr lang="pt-BR" sz="1000" dirty="0">
                <a:solidFill>
                  <a:srgbClr val="8000FF"/>
                </a:solidFill>
                <a:highlight>
                  <a:srgbClr val="FFFFFF"/>
                </a:highlight>
              </a:rPr>
              <a:t>float</a:t>
            </a:r>
            <a:r>
              <a:rPr lang="pt-BR" sz="1000" dirty="0">
                <a:solidFill>
                  <a:srgbClr val="000000"/>
                </a:solidFill>
                <a:highlight>
                  <a:srgbClr val="FFFFFF"/>
                </a:highlight>
              </a:rPr>
              <a:t> Angulo</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8000FF"/>
                </a:solidFill>
                <a:highlight>
                  <a:srgbClr val="FFFFFF"/>
                </a:highlight>
              </a:rPr>
              <a:t>extern</a:t>
            </a:r>
            <a:r>
              <a:rPr lang="pt-BR" sz="1000" dirty="0">
                <a:solidFill>
                  <a:srgbClr val="000000"/>
                </a:solidFill>
                <a:highlight>
                  <a:srgbClr val="FFFFFF"/>
                </a:highlight>
              </a:rPr>
              <a:t> AxesRaw_t leitura</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8000FF"/>
                </a:solidFill>
                <a:highlight>
                  <a:srgbClr val="FFFFFF"/>
                </a:highlight>
              </a:rPr>
              <a:t>extern</a:t>
            </a:r>
            <a:r>
              <a:rPr lang="pt-BR" sz="1000" dirty="0">
                <a:solidFill>
                  <a:srgbClr val="000000"/>
                </a:solidFill>
                <a:highlight>
                  <a:srgbClr val="FFFFFF"/>
                </a:highlight>
              </a:rPr>
              <a:t> AxesRaw_t leitura_inicial</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8000FF"/>
                </a:solidFill>
                <a:highlight>
                  <a:srgbClr val="FFFFFF"/>
                </a:highlight>
              </a:rPr>
              <a:t>extern</a:t>
            </a:r>
            <a:r>
              <a:rPr lang="pt-BR" sz="1000" dirty="0">
                <a:solidFill>
                  <a:srgbClr val="000000"/>
                </a:solidFill>
                <a:highlight>
                  <a:srgbClr val="FFFFFF"/>
                </a:highlight>
              </a:rPr>
              <a:t> u8 StatusRegVar</a:t>
            </a:r>
            <a:r>
              <a:rPr lang="pt-BR" sz="1000" b="1" dirty="0">
                <a:solidFill>
                  <a:srgbClr val="000080"/>
                </a:solidFill>
                <a:highlight>
                  <a:srgbClr val="FFFFFF"/>
                </a:highlight>
              </a:rPr>
              <a:t>;</a:t>
            </a:r>
            <a:endParaRPr lang="pt-BR" sz="1000" dirty="0">
              <a:solidFill>
                <a:srgbClr val="000000"/>
              </a:solidFill>
              <a:highlight>
                <a:srgbClr val="FFFFFF"/>
              </a:highlight>
            </a:endParaRPr>
          </a:p>
          <a:p>
            <a:r>
              <a:rPr lang="pt-BR" sz="1000" dirty="0">
                <a:solidFill>
                  <a:srgbClr val="8000FF"/>
                </a:solidFill>
                <a:highlight>
                  <a:srgbClr val="FFFFFF"/>
                </a:highlight>
              </a:rPr>
              <a:t>extern</a:t>
            </a:r>
            <a:r>
              <a:rPr lang="pt-BR" sz="1000" dirty="0">
                <a:solidFill>
                  <a:srgbClr val="000000"/>
                </a:solidFill>
                <a:highlight>
                  <a:srgbClr val="FFFFFF"/>
                </a:highlight>
              </a:rPr>
              <a:t> u8 StatusAUXVar</a:t>
            </a:r>
            <a:r>
              <a:rPr lang="pt-BR" sz="1000" b="1" dirty="0">
                <a:solidFill>
                  <a:srgbClr val="000080"/>
                </a:solidFill>
                <a:highlight>
                  <a:srgbClr val="FFFFFF"/>
                </a:highlight>
              </a:rPr>
              <a:t>;</a:t>
            </a:r>
            <a:endParaRPr lang="pt-BR" dirty="0"/>
          </a:p>
        </p:txBody>
      </p:sp>
      <p:sp>
        <p:nvSpPr>
          <p:cNvPr id="5" name="Rectangle 4"/>
          <p:cNvSpPr/>
          <p:nvPr/>
        </p:nvSpPr>
        <p:spPr>
          <a:xfrm>
            <a:off x="152400" y="3236724"/>
            <a:ext cx="4572000" cy="2862322"/>
          </a:xfrm>
          <a:prstGeom prst="rect">
            <a:avLst/>
          </a:prstGeom>
        </p:spPr>
        <p:txBody>
          <a:bodyPr>
            <a:spAutoFit/>
          </a:bodyPr>
          <a:lstStyle/>
          <a:p>
            <a:pPr defTabSz="194400"/>
            <a:r>
              <a:rPr lang="pt-BR" sz="1000" dirty="0">
                <a:solidFill>
                  <a:srgbClr val="8000FF"/>
                </a:solidFill>
                <a:highlight>
                  <a:srgbClr val="FFFFFF"/>
                </a:highlight>
              </a:rPr>
              <a:t>void</a:t>
            </a:r>
            <a:r>
              <a:rPr lang="pt-BR" sz="1000" dirty="0">
                <a:solidFill>
                  <a:srgbClr val="000000"/>
                </a:solidFill>
                <a:highlight>
                  <a:srgbClr val="FFFFFF"/>
                </a:highlight>
              </a:rPr>
              <a:t> LIS3DH_INT1_ISR</a:t>
            </a:r>
            <a:r>
              <a:rPr lang="pt-BR" sz="1000" b="1" dirty="0">
                <a:solidFill>
                  <a:srgbClr val="000080"/>
                </a:solidFill>
                <a:highlight>
                  <a:srgbClr val="FFFFFF"/>
                </a:highlight>
              </a:rPr>
              <a:t>(</a:t>
            </a:r>
            <a:r>
              <a:rPr lang="pt-BR" sz="1000" dirty="0">
                <a:solidFill>
                  <a:srgbClr val="8000FF"/>
                </a:solidFill>
                <a:highlight>
                  <a:srgbClr val="FFFFFF"/>
                </a:highlight>
              </a:rPr>
              <a:t>void</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b="1" dirty="0">
                <a:solidFill>
                  <a:srgbClr val="000080"/>
                </a:solidFill>
                <a:highlight>
                  <a:srgbClr val="FFFFFF"/>
                </a:highlight>
              </a:rPr>
              <a:t>{</a:t>
            </a:r>
            <a:r>
              <a:rPr lang="pt-BR" sz="1000" dirty="0">
                <a:solidFill>
                  <a:srgbClr val="000000"/>
                </a:solidFill>
                <a:highlight>
                  <a:srgbClr val="FFFFFF"/>
                </a:highlight>
              </a:rPr>
              <a:t>	</a:t>
            </a:r>
          </a:p>
          <a:p>
            <a:pPr defTabSz="194400"/>
            <a:r>
              <a:rPr lang="pt-BR" sz="1000" dirty="0">
                <a:solidFill>
                  <a:srgbClr val="000000"/>
                </a:solidFill>
                <a:highlight>
                  <a:srgbClr val="FFFFFF"/>
                </a:highlight>
              </a:rPr>
              <a:t>	</a:t>
            </a:r>
            <a:r>
              <a:rPr lang="pt-BR" sz="1000" dirty="0">
                <a:solidFill>
                  <a:srgbClr val="008000"/>
                </a:solidFill>
                <a:highlight>
                  <a:srgbClr val="FFFFFF"/>
                </a:highlight>
              </a:rPr>
              <a:t>//Configura o pino MISO</a:t>
            </a:r>
          </a:p>
          <a:p>
            <a:pPr defTabSz="194400"/>
            <a:r>
              <a:rPr lang="pt-BR" sz="1000" dirty="0">
                <a:solidFill>
                  <a:srgbClr val="000000"/>
                </a:solidFill>
                <a:highlight>
                  <a:srgbClr val="FFFFFF"/>
                </a:highlight>
              </a:rPr>
              <a:t>	GPIO_Init</a:t>
            </a:r>
            <a:r>
              <a:rPr lang="pt-BR" sz="1000" b="1" dirty="0">
                <a:solidFill>
                  <a:srgbClr val="000080"/>
                </a:solidFill>
                <a:highlight>
                  <a:srgbClr val="FFFFFF"/>
                </a:highlight>
              </a:rPr>
              <a:t>(</a:t>
            </a:r>
            <a:r>
              <a:rPr lang="pt-BR" sz="1000" dirty="0">
                <a:solidFill>
                  <a:srgbClr val="000000"/>
                </a:solidFill>
                <a:highlight>
                  <a:srgbClr val="FFFFFF"/>
                </a:highlight>
              </a:rPr>
              <a:t>SPI_MISO</a:t>
            </a:r>
            <a:r>
              <a:rPr lang="pt-BR" sz="1000" b="1" dirty="0">
                <a:solidFill>
                  <a:srgbClr val="000080"/>
                </a:solidFill>
                <a:highlight>
                  <a:srgbClr val="FFFFFF"/>
                </a:highlight>
              </a:rPr>
              <a:t>,</a:t>
            </a:r>
            <a:r>
              <a:rPr lang="pt-BR" sz="1000" dirty="0">
                <a:solidFill>
                  <a:srgbClr val="000000"/>
                </a:solidFill>
                <a:highlight>
                  <a:srgbClr val="FFFFFF"/>
                </a:highlight>
              </a:rPr>
              <a:t>GPIO_MODE_IN_FL_NO_IT</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dirty="0">
                <a:solidFill>
                  <a:srgbClr val="008000"/>
                </a:solidFill>
                <a:highlight>
                  <a:srgbClr val="FFFFFF"/>
                </a:highlight>
              </a:rPr>
              <a:t>//Configura o pino MOSI</a:t>
            </a:r>
          </a:p>
          <a:p>
            <a:pPr defTabSz="194400"/>
            <a:r>
              <a:rPr lang="pt-BR" sz="1000" dirty="0">
                <a:solidFill>
                  <a:srgbClr val="000000"/>
                </a:solidFill>
                <a:highlight>
                  <a:srgbClr val="FFFFFF"/>
                </a:highlight>
              </a:rPr>
              <a:t>	GPIO_Init</a:t>
            </a:r>
            <a:r>
              <a:rPr lang="pt-BR" sz="1000" b="1" dirty="0">
                <a:solidFill>
                  <a:srgbClr val="000080"/>
                </a:solidFill>
                <a:highlight>
                  <a:srgbClr val="FFFFFF"/>
                </a:highlight>
              </a:rPr>
              <a:t>(</a:t>
            </a:r>
            <a:r>
              <a:rPr lang="pt-BR" sz="1000" dirty="0">
                <a:solidFill>
                  <a:srgbClr val="000000"/>
                </a:solidFill>
                <a:highlight>
                  <a:srgbClr val="FFFFFF"/>
                </a:highlight>
              </a:rPr>
              <a:t>SPI_MOSI</a:t>
            </a:r>
            <a:r>
              <a:rPr lang="pt-BR" sz="1000" b="1" dirty="0">
                <a:solidFill>
                  <a:srgbClr val="000080"/>
                </a:solidFill>
                <a:highlight>
                  <a:srgbClr val="FFFFFF"/>
                </a:highlight>
              </a:rPr>
              <a:t>,</a:t>
            </a:r>
            <a:r>
              <a:rPr lang="pt-BR" sz="1000" dirty="0">
                <a:solidFill>
                  <a:srgbClr val="000000"/>
                </a:solidFill>
                <a:highlight>
                  <a:srgbClr val="FFFFFF"/>
                </a:highlight>
              </a:rPr>
              <a:t>GPIO_MODE_OUT_PP_LOW_FAST</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dirty="0">
                <a:solidFill>
                  <a:srgbClr val="008000"/>
                </a:solidFill>
                <a:highlight>
                  <a:srgbClr val="FFFFFF"/>
                </a:highlight>
              </a:rPr>
              <a:t>//Configura o pino SCK</a:t>
            </a:r>
          </a:p>
          <a:p>
            <a:pPr defTabSz="194400"/>
            <a:r>
              <a:rPr lang="pt-BR" sz="1000" dirty="0">
                <a:solidFill>
                  <a:srgbClr val="000000"/>
                </a:solidFill>
                <a:highlight>
                  <a:srgbClr val="FFFFFF"/>
                </a:highlight>
              </a:rPr>
              <a:t>	GPIO_Init</a:t>
            </a:r>
            <a:r>
              <a:rPr lang="pt-BR" sz="1000" b="1" dirty="0">
                <a:solidFill>
                  <a:srgbClr val="000080"/>
                </a:solidFill>
                <a:highlight>
                  <a:srgbClr val="FFFFFF"/>
                </a:highlight>
              </a:rPr>
              <a:t>(</a:t>
            </a:r>
            <a:r>
              <a:rPr lang="pt-BR" sz="1000" dirty="0">
                <a:solidFill>
                  <a:srgbClr val="000000"/>
                </a:solidFill>
                <a:highlight>
                  <a:srgbClr val="FFFFFF"/>
                </a:highlight>
              </a:rPr>
              <a:t>SPI_SCK</a:t>
            </a:r>
            <a:r>
              <a:rPr lang="pt-BR" sz="1000" b="1" dirty="0">
                <a:solidFill>
                  <a:srgbClr val="000080"/>
                </a:solidFill>
                <a:highlight>
                  <a:srgbClr val="FFFFFF"/>
                </a:highlight>
              </a:rPr>
              <a:t>,</a:t>
            </a:r>
            <a:r>
              <a:rPr lang="pt-BR" sz="1000" dirty="0">
                <a:solidFill>
                  <a:srgbClr val="000000"/>
                </a:solidFill>
                <a:highlight>
                  <a:srgbClr val="FFFFFF"/>
                </a:highlight>
              </a:rPr>
              <a:t>GPIO_MODE_OUT_PP_LOW_FAST</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dirty="0">
                <a:solidFill>
                  <a:srgbClr val="008000"/>
                </a:solidFill>
                <a:highlight>
                  <a:srgbClr val="FFFFFF"/>
                </a:highlight>
              </a:rPr>
              <a:t>//Configura o pino de chip select</a:t>
            </a:r>
          </a:p>
          <a:p>
            <a:pPr defTabSz="194400"/>
            <a:r>
              <a:rPr lang="pt-BR" sz="1000" dirty="0">
                <a:solidFill>
                  <a:srgbClr val="000000"/>
                </a:solidFill>
                <a:highlight>
                  <a:srgbClr val="FFFFFF"/>
                </a:highlight>
              </a:rPr>
              <a:t>	GPIO_Init</a:t>
            </a:r>
            <a:r>
              <a:rPr lang="pt-BR" sz="1000" b="1" dirty="0">
                <a:solidFill>
                  <a:srgbClr val="000080"/>
                </a:solidFill>
                <a:highlight>
                  <a:srgbClr val="FFFFFF"/>
                </a:highlight>
              </a:rPr>
              <a:t>(</a:t>
            </a:r>
            <a:r>
              <a:rPr lang="pt-BR" sz="1000" dirty="0">
                <a:solidFill>
                  <a:srgbClr val="000000"/>
                </a:solidFill>
                <a:highlight>
                  <a:srgbClr val="FFFFFF"/>
                </a:highlight>
              </a:rPr>
              <a:t>CHIPSELECT</a:t>
            </a:r>
            <a:r>
              <a:rPr lang="pt-BR" sz="1000" b="1" dirty="0">
                <a:solidFill>
                  <a:srgbClr val="000080"/>
                </a:solidFill>
                <a:highlight>
                  <a:srgbClr val="FFFFFF"/>
                </a:highlight>
              </a:rPr>
              <a:t>,</a:t>
            </a:r>
            <a:r>
              <a:rPr lang="pt-BR" sz="1000" dirty="0">
                <a:solidFill>
                  <a:srgbClr val="000000"/>
                </a:solidFill>
                <a:highlight>
                  <a:srgbClr val="FFFFFF"/>
                </a:highlight>
              </a:rPr>
              <a:t>GPIO_MODE_OUT_PP_LOW_FAST</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CLK_PeripheralClockConfig</a:t>
            </a:r>
            <a:r>
              <a:rPr lang="pt-BR" sz="1000" b="1" dirty="0">
                <a:solidFill>
                  <a:srgbClr val="000080"/>
                </a:solidFill>
                <a:highlight>
                  <a:srgbClr val="FFFFFF"/>
                </a:highlight>
              </a:rPr>
              <a:t>(</a:t>
            </a:r>
            <a:r>
              <a:rPr lang="pt-BR" sz="1000" dirty="0">
                <a:solidFill>
                  <a:srgbClr val="000000"/>
                </a:solidFill>
                <a:highlight>
                  <a:srgbClr val="FFFFFF"/>
                </a:highlight>
              </a:rPr>
              <a:t>CLK_PERIPHERAL_SPI</a:t>
            </a:r>
            <a:r>
              <a:rPr lang="pt-BR" sz="1000" b="1" dirty="0">
                <a:solidFill>
                  <a:srgbClr val="000080"/>
                </a:solidFill>
                <a:highlight>
                  <a:srgbClr val="FFFFFF"/>
                </a:highlight>
              </a:rPr>
              <a:t>,</a:t>
            </a:r>
            <a:r>
              <a:rPr lang="pt-BR" sz="1000" dirty="0">
                <a:solidFill>
                  <a:srgbClr val="000000"/>
                </a:solidFill>
                <a:highlight>
                  <a:srgbClr val="FFFFFF"/>
                </a:highlight>
              </a:rPr>
              <a:t> ENABLE</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SPI_Cmd</a:t>
            </a:r>
            <a:r>
              <a:rPr lang="pt-BR" sz="1000" b="1" dirty="0">
                <a:solidFill>
                  <a:srgbClr val="000080"/>
                </a:solidFill>
                <a:highlight>
                  <a:srgbClr val="FFFFFF"/>
                </a:highlight>
              </a:rPr>
              <a:t>(</a:t>
            </a:r>
            <a:r>
              <a:rPr lang="pt-BR" sz="1000" dirty="0">
                <a:solidFill>
                  <a:srgbClr val="000000"/>
                </a:solidFill>
                <a:highlight>
                  <a:srgbClr val="FFFFFF"/>
                </a:highlight>
              </a:rPr>
              <a:t>ENABLE</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LIS3DH_ResetInt1Latch</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LIS3DH_GetStatusReg</a:t>
            </a:r>
            <a:r>
              <a:rPr lang="pt-BR" sz="1000" b="1" dirty="0">
                <a:solidFill>
                  <a:srgbClr val="000080"/>
                </a:solidFill>
                <a:highlight>
                  <a:srgbClr val="FFFFFF"/>
                </a:highlight>
              </a:rPr>
              <a:t>(&amp;</a:t>
            </a:r>
            <a:r>
              <a:rPr lang="pt-BR" sz="1000" dirty="0">
                <a:solidFill>
                  <a:srgbClr val="000000"/>
                </a:solidFill>
                <a:highlight>
                  <a:srgbClr val="FFFFFF"/>
                </a:highlight>
              </a:rPr>
              <a:t>StatusRegVar</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LIS3DH_GetStatusAUX</a:t>
            </a:r>
            <a:r>
              <a:rPr lang="pt-BR" sz="1000" b="1" dirty="0">
                <a:solidFill>
                  <a:srgbClr val="000080"/>
                </a:solidFill>
                <a:highlight>
                  <a:srgbClr val="FFFFFF"/>
                </a:highlight>
              </a:rPr>
              <a:t>(&amp;</a:t>
            </a:r>
            <a:r>
              <a:rPr lang="pt-BR" sz="1000" dirty="0">
                <a:solidFill>
                  <a:srgbClr val="000000"/>
                </a:solidFill>
                <a:highlight>
                  <a:srgbClr val="FFFFFF"/>
                </a:highlight>
              </a:rPr>
              <a:t>StatusAUXVar</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LIS3DH_GetAccAxesRaw</a:t>
            </a:r>
            <a:r>
              <a:rPr lang="pt-BR" sz="1000" b="1" dirty="0">
                <a:solidFill>
                  <a:srgbClr val="000080"/>
                </a:solidFill>
                <a:highlight>
                  <a:srgbClr val="FFFFFF"/>
                </a:highlight>
              </a:rPr>
              <a:t>(&amp;</a:t>
            </a:r>
            <a:r>
              <a:rPr lang="pt-BR" sz="1000" dirty="0">
                <a:solidFill>
                  <a:srgbClr val="000000"/>
                </a:solidFill>
                <a:highlight>
                  <a:srgbClr val="FFFFFF"/>
                </a:highlight>
              </a:rPr>
              <a:t>leitura</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DataReady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FF8000"/>
                </a:solidFill>
                <a:highlight>
                  <a:srgbClr val="FFFFFF"/>
                </a:highlight>
              </a:rPr>
              <a:t>1</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b="1" dirty="0">
                <a:solidFill>
                  <a:srgbClr val="000080"/>
                </a:solidFill>
                <a:highlight>
                  <a:srgbClr val="FFFFFF"/>
                </a:highlight>
              </a:rPr>
              <a:t>}</a:t>
            </a:r>
            <a:endParaRPr lang="pt-BR" dirty="0"/>
          </a:p>
        </p:txBody>
      </p:sp>
      <p:sp>
        <p:nvSpPr>
          <p:cNvPr id="6" name="Rectangle 5"/>
          <p:cNvSpPr/>
          <p:nvPr/>
        </p:nvSpPr>
        <p:spPr>
          <a:xfrm>
            <a:off x="4239840" y="1259632"/>
            <a:ext cx="4572000" cy="2708434"/>
          </a:xfrm>
          <a:prstGeom prst="rect">
            <a:avLst/>
          </a:prstGeom>
        </p:spPr>
        <p:txBody>
          <a:bodyPr>
            <a:spAutoFit/>
          </a:bodyPr>
          <a:lstStyle/>
          <a:p>
            <a:pPr defTabSz="194400"/>
            <a:r>
              <a:rPr lang="pt-BR" sz="1000" dirty="0">
                <a:solidFill>
                  <a:srgbClr val="8000FF"/>
                </a:solidFill>
                <a:highlight>
                  <a:srgbClr val="FFFFFF"/>
                </a:highlight>
              </a:rPr>
              <a:t>void</a:t>
            </a:r>
            <a:r>
              <a:rPr lang="pt-BR" sz="1000" dirty="0">
                <a:solidFill>
                  <a:srgbClr val="000000"/>
                </a:solidFill>
                <a:highlight>
                  <a:srgbClr val="FFFFFF"/>
                </a:highlight>
              </a:rPr>
              <a:t> LIS3DH_INT2_ISR</a:t>
            </a:r>
            <a:r>
              <a:rPr lang="pt-BR" sz="1000" b="1" dirty="0">
                <a:solidFill>
                  <a:srgbClr val="000080"/>
                </a:solidFill>
                <a:highlight>
                  <a:srgbClr val="FFFFFF"/>
                </a:highlight>
              </a:rPr>
              <a:t>(</a:t>
            </a:r>
            <a:r>
              <a:rPr lang="pt-BR" sz="1000" dirty="0">
                <a:solidFill>
                  <a:srgbClr val="8000FF"/>
                </a:solidFill>
                <a:highlight>
                  <a:srgbClr val="FFFFFF"/>
                </a:highlight>
              </a:rPr>
              <a:t>void</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dirty="0">
                <a:solidFill>
                  <a:srgbClr val="008000"/>
                </a:solidFill>
                <a:highlight>
                  <a:srgbClr val="FFFFFF"/>
                </a:highlight>
              </a:rPr>
              <a:t>//Configura o pino MISO</a:t>
            </a:r>
          </a:p>
          <a:p>
            <a:pPr defTabSz="194400"/>
            <a:r>
              <a:rPr lang="pt-BR" sz="1000" dirty="0">
                <a:solidFill>
                  <a:srgbClr val="000000"/>
                </a:solidFill>
                <a:highlight>
                  <a:srgbClr val="FFFFFF"/>
                </a:highlight>
              </a:rPr>
              <a:t>	GPIO_Init</a:t>
            </a:r>
            <a:r>
              <a:rPr lang="pt-BR" sz="1000" b="1" dirty="0">
                <a:solidFill>
                  <a:srgbClr val="000080"/>
                </a:solidFill>
                <a:highlight>
                  <a:srgbClr val="FFFFFF"/>
                </a:highlight>
              </a:rPr>
              <a:t>(</a:t>
            </a:r>
            <a:r>
              <a:rPr lang="pt-BR" sz="1000" dirty="0">
                <a:solidFill>
                  <a:srgbClr val="000000"/>
                </a:solidFill>
                <a:highlight>
                  <a:srgbClr val="FFFFFF"/>
                </a:highlight>
              </a:rPr>
              <a:t>SPI_MISO</a:t>
            </a:r>
            <a:r>
              <a:rPr lang="pt-BR" sz="1000" b="1" dirty="0">
                <a:solidFill>
                  <a:srgbClr val="000080"/>
                </a:solidFill>
                <a:highlight>
                  <a:srgbClr val="FFFFFF"/>
                </a:highlight>
              </a:rPr>
              <a:t>,</a:t>
            </a:r>
            <a:r>
              <a:rPr lang="pt-BR" sz="1000" dirty="0">
                <a:solidFill>
                  <a:srgbClr val="000000"/>
                </a:solidFill>
                <a:highlight>
                  <a:srgbClr val="FFFFFF"/>
                </a:highlight>
              </a:rPr>
              <a:t>GPIO_MODE_IN_FL_NO_IT</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dirty="0">
                <a:solidFill>
                  <a:srgbClr val="008000"/>
                </a:solidFill>
                <a:highlight>
                  <a:srgbClr val="FFFFFF"/>
                </a:highlight>
              </a:rPr>
              <a:t>//Configura o pino MOSI</a:t>
            </a:r>
          </a:p>
          <a:p>
            <a:pPr defTabSz="194400"/>
            <a:r>
              <a:rPr lang="pt-BR" sz="1000" dirty="0">
                <a:solidFill>
                  <a:srgbClr val="000000"/>
                </a:solidFill>
                <a:highlight>
                  <a:srgbClr val="FFFFFF"/>
                </a:highlight>
              </a:rPr>
              <a:t>	GPIO_Init</a:t>
            </a:r>
            <a:r>
              <a:rPr lang="pt-BR" sz="1000" b="1" dirty="0">
                <a:solidFill>
                  <a:srgbClr val="000080"/>
                </a:solidFill>
                <a:highlight>
                  <a:srgbClr val="FFFFFF"/>
                </a:highlight>
              </a:rPr>
              <a:t>(</a:t>
            </a:r>
            <a:r>
              <a:rPr lang="pt-BR" sz="1000" dirty="0">
                <a:solidFill>
                  <a:srgbClr val="000000"/>
                </a:solidFill>
                <a:highlight>
                  <a:srgbClr val="FFFFFF"/>
                </a:highlight>
              </a:rPr>
              <a:t>SPI_MOSI</a:t>
            </a:r>
            <a:r>
              <a:rPr lang="pt-BR" sz="1000" b="1" dirty="0">
                <a:solidFill>
                  <a:srgbClr val="000080"/>
                </a:solidFill>
                <a:highlight>
                  <a:srgbClr val="FFFFFF"/>
                </a:highlight>
              </a:rPr>
              <a:t>,</a:t>
            </a:r>
            <a:r>
              <a:rPr lang="pt-BR" sz="1000" dirty="0">
                <a:solidFill>
                  <a:srgbClr val="000000"/>
                </a:solidFill>
                <a:highlight>
                  <a:srgbClr val="FFFFFF"/>
                </a:highlight>
              </a:rPr>
              <a:t>GPIO_MODE_OUT_PP_LOW_FAST</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dirty="0">
                <a:solidFill>
                  <a:srgbClr val="008000"/>
                </a:solidFill>
                <a:highlight>
                  <a:srgbClr val="FFFFFF"/>
                </a:highlight>
              </a:rPr>
              <a:t>//Configura o pino SCK</a:t>
            </a:r>
          </a:p>
          <a:p>
            <a:pPr defTabSz="194400"/>
            <a:r>
              <a:rPr lang="pt-BR" sz="1000" dirty="0">
                <a:solidFill>
                  <a:srgbClr val="000000"/>
                </a:solidFill>
                <a:highlight>
                  <a:srgbClr val="FFFFFF"/>
                </a:highlight>
              </a:rPr>
              <a:t>	GPIO_Init</a:t>
            </a:r>
            <a:r>
              <a:rPr lang="pt-BR" sz="1000" b="1" dirty="0">
                <a:solidFill>
                  <a:srgbClr val="000080"/>
                </a:solidFill>
                <a:highlight>
                  <a:srgbClr val="FFFFFF"/>
                </a:highlight>
              </a:rPr>
              <a:t>(</a:t>
            </a:r>
            <a:r>
              <a:rPr lang="pt-BR" sz="1000" dirty="0">
                <a:solidFill>
                  <a:srgbClr val="000000"/>
                </a:solidFill>
                <a:highlight>
                  <a:srgbClr val="FFFFFF"/>
                </a:highlight>
              </a:rPr>
              <a:t>SPI_SCK</a:t>
            </a:r>
            <a:r>
              <a:rPr lang="pt-BR" sz="1000" b="1" dirty="0">
                <a:solidFill>
                  <a:srgbClr val="000080"/>
                </a:solidFill>
                <a:highlight>
                  <a:srgbClr val="FFFFFF"/>
                </a:highlight>
              </a:rPr>
              <a:t>,</a:t>
            </a:r>
            <a:r>
              <a:rPr lang="pt-BR" sz="1000" dirty="0">
                <a:solidFill>
                  <a:srgbClr val="000000"/>
                </a:solidFill>
                <a:highlight>
                  <a:srgbClr val="FFFFFF"/>
                </a:highlight>
              </a:rPr>
              <a:t>GPIO_MODE_OUT_PP_LOW_FAST</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dirty="0">
                <a:solidFill>
                  <a:srgbClr val="008000"/>
                </a:solidFill>
                <a:highlight>
                  <a:srgbClr val="FFFFFF"/>
                </a:highlight>
              </a:rPr>
              <a:t>//Configura o pino de chip select</a:t>
            </a:r>
          </a:p>
          <a:p>
            <a:pPr defTabSz="194400"/>
            <a:r>
              <a:rPr lang="pt-BR" sz="1000" dirty="0">
                <a:solidFill>
                  <a:srgbClr val="000000"/>
                </a:solidFill>
                <a:highlight>
                  <a:srgbClr val="FFFFFF"/>
                </a:highlight>
              </a:rPr>
              <a:t>	GPIO_Init</a:t>
            </a:r>
            <a:r>
              <a:rPr lang="pt-BR" sz="1000" b="1" dirty="0">
                <a:solidFill>
                  <a:srgbClr val="000080"/>
                </a:solidFill>
                <a:highlight>
                  <a:srgbClr val="FFFFFF"/>
                </a:highlight>
              </a:rPr>
              <a:t>(</a:t>
            </a:r>
            <a:r>
              <a:rPr lang="pt-BR" sz="1000" dirty="0">
                <a:solidFill>
                  <a:srgbClr val="000000"/>
                </a:solidFill>
                <a:highlight>
                  <a:srgbClr val="FFFFFF"/>
                </a:highlight>
              </a:rPr>
              <a:t>CHIPSELECT</a:t>
            </a:r>
            <a:r>
              <a:rPr lang="pt-BR" sz="1000" b="1" dirty="0">
                <a:solidFill>
                  <a:srgbClr val="000080"/>
                </a:solidFill>
                <a:highlight>
                  <a:srgbClr val="FFFFFF"/>
                </a:highlight>
              </a:rPr>
              <a:t>,</a:t>
            </a:r>
            <a:r>
              <a:rPr lang="pt-BR" sz="1000" dirty="0">
                <a:solidFill>
                  <a:srgbClr val="000000"/>
                </a:solidFill>
                <a:highlight>
                  <a:srgbClr val="FFFFFF"/>
                </a:highlight>
              </a:rPr>
              <a:t>GPIO_MODE_OUT_PP_LOW_FAST</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CLK_PeripheralClockConfig</a:t>
            </a:r>
            <a:r>
              <a:rPr lang="pt-BR" sz="1000" b="1" dirty="0">
                <a:solidFill>
                  <a:srgbClr val="000080"/>
                </a:solidFill>
                <a:highlight>
                  <a:srgbClr val="FFFFFF"/>
                </a:highlight>
              </a:rPr>
              <a:t>(</a:t>
            </a:r>
            <a:r>
              <a:rPr lang="pt-BR" sz="1000" dirty="0">
                <a:solidFill>
                  <a:srgbClr val="000000"/>
                </a:solidFill>
                <a:highlight>
                  <a:srgbClr val="FFFFFF"/>
                </a:highlight>
              </a:rPr>
              <a:t>CLK_PERIPHERAL_SPI</a:t>
            </a:r>
            <a:r>
              <a:rPr lang="pt-BR" sz="1000" b="1" dirty="0">
                <a:solidFill>
                  <a:srgbClr val="000080"/>
                </a:solidFill>
                <a:highlight>
                  <a:srgbClr val="FFFFFF"/>
                </a:highlight>
              </a:rPr>
              <a:t>,</a:t>
            </a:r>
            <a:r>
              <a:rPr lang="pt-BR" sz="1000" dirty="0">
                <a:solidFill>
                  <a:srgbClr val="000000"/>
                </a:solidFill>
                <a:highlight>
                  <a:srgbClr val="FFFFFF"/>
                </a:highlight>
              </a:rPr>
              <a:t> ENABLE</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SPI_Cmd</a:t>
            </a:r>
            <a:r>
              <a:rPr lang="pt-BR" sz="1000" b="1" dirty="0">
                <a:solidFill>
                  <a:srgbClr val="000080"/>
                </a:solidFill>
                <a:highlight>
                  <a:srgbClr val="FFFFFF"/>
                </a:highlight>
              </a:rPr>
              <a:t>(</a:t>
            </a:r>
            <a:r>
              <a:rPr lang="pt-BR" sz="1000" dirty="0">
                <a:solidFill>
                  <a:srgbClr val="000000"/>
                </a:solidFill>
                <a:highlight>
                  <a:srgbClr val="FFFFFF"/>
                </a:highlight>
              </a:rPr>
              <a:t>ENABLE</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LIS3DH_ResetInt2Latch</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LIS3DH_GetStatusReg</a:t>
            </a:r>
            <a:r>
              <a:rPr lang="pt-BR" sz="1000" b="1" dirty="0">
                <a:solidFill>
                  <a:srgbClr val="000080"/>
                </a:solidFill>
                <a:highlight>
                  <a:srgbClr val="FFFFFF"/>
                </a:highlight>
              </a:rPr>
              <a:t>(&amp;</a:t>
            </a:r>
            <a:r>
              <a:rPr lang="pt-BR" sz="1000" dirty="0">
                <a:solidFill>
                  <a:srgbClr val="000000"/>
                </a:solidFill>
                <a:highlight>
                  <a:srgbClr val="FFFFFF"/>
                </a:highlight>
              </a:rPr>
              <a:t>StatusRegVar</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LIS3DH_GetStatusAUX</a:t>
            </a:r>
            <a:r>
              <a:rPr lang="pt-BR" sz="1000" b="1" dirty="0">
                <a:solidFill>
                  <a:srgbClr val="000080"/>
                </a:solidFill>
                <a:highlight>
                  <a:srgbClr val="FFFFFF"/>
                </a:highlight>
              </a:rPr>
              <a:t>(&amp;</a:t>
            </a:r>
            <a:r>
              <a:rPr lang="pt-BR" sz="1000" dirty="0">
                <a:solidFill>
                  <a:srgbClr val="000000"/>
                </a:solidFill>
                <a:highlight>
                  <a:srgbClr val="FFFFFF"/>
                </a:highlight>
              </a:rPr>
              <a:t>StatusAUXVar</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smtClean="0">
                <a:solidFill>
                  <a:srgbClr val="000000"/>
                </a:solidFill>
                <a:highlight>
                  <a:srgbClr val="FFFFFF"/>
                </a:highlight>
              </a:rPr>
              <a:t>     </a:t>
            </a:r>
            <a:r>
              <a:rPr lang="pt-BR" sz="1000" dirty="0">
                <a:solidFill>
                  <a:srgbClr val="000000"/>
                </a:solidFill>
                <a:highlight>
                  <a:srgbClr val="FFFFFF"/>
                </a:highlight>
              </a:rPr>
              <a:t>LIS3DH_GetAccAxesRaw</a:t>
            </a:r>
            <a:r>
              <a:rPr lang="pt-BR" sz="1000" b="1" dirty="0">
                <a:solidFill>
                  <a:srgbClr val="000080"/>
                </a:solidFill>
                <a:highlight>
                  <a:srgbClr val="FFFFFF"/>
                </a:highlight>
              </a:rPr>
              <a:t>(&amp;</a:t>
            </a:r>
            <a:r>
              <a:rPr lang="pt-BR" sz="1000" dirty="0">
                <a:solidFill>
                  <a:srgbClr val="000000"/>
                </a:solidFill>
                <a:highlight>
                  <a:srgbClr val="FFFFFF"/>
                </a:highlight>
              </a:rPr>
              <a:t>leitura</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b="1" dirty="0">
                <a:solidFill>
                  <a:srgbClr val="000080"/>
                </a:solidFill>
                <a:highlight>
                  <a:srgbClr val="FFFFFF"/>
                </a:highlight>
              </a:rPr>
              <a:t>}</a:t>
            </a:r>
            <a:endParaRPr lang="pt-BR" dirty="0"/>
          </a:p>
        </p:txBody>
      </p:sp>
      <p:sp>
        <p:nvSpPr>
          <p:cNvPr id="8" name="Rectangle 7"/>
          <p:cNvSpPr/>
          <p:nvPr/>
        </p:nvSpPr>
        <p:spPr>
          <a:xfrm>
            <a:off x="4239840" y="4341624"/>
            <a:ext cx="4572000" cy="2092881"/>
          </a:xfrm>
          <a:prstGeom prst="rect">
            <a:avLst/>
          </a:prstGeom>
        </p:spPr>
        <p:txBody>
          <a:bodyPr>
            <a:spAutoFit/>
          </a:bodyPr>
          <a:lstStyle/>
          <a:p>
            <a:pPr defTabSz="194400"/>
            <a:r>
              <a:rPr lang="pt-BR" sz="1000" dirty="0">
                <a:solidFill>
                  <a:srgbClr val="8000FF"/>
                </a:solidFill>
                <a:highlight>
                  <a:srgbClr val="FFFFFF"/>
                </a:highlight>
              </a:rPr>
              <a:t>void</a:t>
            </a:r>
            <a:r>
              <a:rPr lang="pt-BR" sz="1000" dirty="0">
                <a:solidFill>
                  <a:srgbClr val="000000"/>
                </a:solidFill>
                <a:highlight>
                  <a:srgbClr val="FFFFFF"/>
                </a:highlight>
              </a:rPr>
              <a:t> Buttons_ISR </a:t>
            </a:r>
            <a:r>
              <a:rPr lang="pt-BR" sz="1000" b="1" dirty="0">
                <a:solidFill>
                  <a:srgbClr val="000080"/>
                </a:solidFill>
                <a:highlight>
                  <a:srgbClr val="FFFFFF"/>
                </a:highlight>
              </a:rPr>
              <a:t>(</a:t>
            </a:r>
            <a:r>
              <a:rPr lang="pt-BR" sz="1000" dirty="0">
                <a:solidFill>
                  <a:srgbClr val="8000FF"/>
                </a:solidFill>
                <a:highlight>
                  <a:srgbClr val="FFFFFF"/>
                </a:highlight>
              </a:rPr>
              <a:t>void</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dirty="0">
                <a:solidFill>
                  <a:srgbClr val="008000"/>
                </a:solidFill>
                <a:highlight>
                  <a:srgbClr val="FFFFFF"/>
                </a:highlight>
              </a:rPr>
              <a:t>//Verifica a origem da interrupçãp</a:t>
            </a:r>
          </a:p>
          <a:p>
            <a:pPr defTabSz="194400"/>
            <a:r>
              <a:rPr lang="pt-BR" sz="1000" dirty="0">
                <a:solidFill>
                  <a:srgbClr val="000000"/>
                </a:solidFill>
                <a:highlight>
                  <a:srgbClr val="FFFFFF"/>
                </a:highlight>
              </a:rPr>
              <a:t>	</a:t>
            </a:r>
            <a:r>
              <a:rPr lang="pt-BR" sz="1000" b="1" dirty="0">
                <a:solidFill>
                  <a:srgbClr val="0000FF"/>
                </a:solidFill>
                <a:highlight>
                  <a:srgbClr val="FFFFFF"/>
                </a:highlight>
              </a:rPr>
              <a:t>if</a:t>
            </a:r>
            <a:r>
              <a:rPr lang="pt-BR" sz="1000" b="1" dirty="0">
                <a:solidFill>
                  <a:srgbClr val="000080"/>
                </a:solidFill>
                <a:highlight>
                  <a:srgbClr val="FFFFFF"/>
                </a:highlight>
              </a:rPr>
              <a:t>(!</a:t>
            </a:r>
            <a:r>
              <a:rPr lang="pt-BR" sz="1000" dirty="0">
                <a:solidFill>
                  <a:srgbClr val="000000"/>
                </a:solidFill>
                <a:highlight>
                  <a:srgbClr val="FFFFFF"/>
                </a:highlight>
              </a:rPr>
              <a:t>GPIO_ReadInputPin</a:t>
            </a:r>
            <a:r>
              <a:rPr lang="pt-BR" sz="1000" b="1" dirty="0">
                <a:solidFill>
                  <a:srgbClr val="000080"/>
                </a:solidFill>
                <a:highlight>
                  <a:srgbClr val="FFFFFF"/>
                </a:highlight>
              </a:rPr>
              <a:t>(</a:t>
            </a:r>
            <a:r>
              <a:rPr lang="pt-BR" sz="1000" dirty="0">
                <a:solidFill>
                  <a:srgbClr val="000000"/>
                </a:solidFill>
                <a:highlight>
                  <a:srgbClr val="FFFFFF"/>
                </a:highlight>
              </a:rPr>
              <a:t>ABRE</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dirty="0">
                <a:solidFill>
                  <a:srgbClr val="008000"/>
                </a:solidFill>
                <a:highlight>
                  <a:srgbClr val="FFFFFF"/>
                </a:highlight>
              </a:rPr>
              <a:t>//adicionar qualquer função para tecla pressionada, como low power mode</a:t>
            </a:r>
          </a:p>
          <a:p>
            <a:pPr defTabSz="194400"/>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b="1" dirty="0">
                <a:solidFill>
                  <a:srgbClr val="0000FF"/>
                </a:solidFill>
                <a:highlight>
                  <a:srgbClr val="FFFFFF"/>
                </a:highlight>
              </a:rPr>
              <a:t>else</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dirty="0">
                <a:solidFill>
                  <a:srgbClr val="008000"/>
                </a:solidFill>
                <a:highlight>
                  <a:srgbClr val="FFFFFF"/>
                </a:highlight>
              </a:rPr>
              <a:t>//erro de leitura</a:t>
            </a:r>
          </a:p>
          <a:p>
            <a:pPr defTabSz="194400"/>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	</a:t>
            </a:r>
          </a:p>
          <a:p>
            <a:pPr defTabSz="194400"/>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3180660288"/>
      </p:ext>
    </p:extLst>
  </p:cSld>
  <p:clrMapOvr>
    <a:masterClrMapping/>
  </p:clrMapOvr>
  <p:transition spd="slow">
    <p:wipe dir="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INCLINOMETER – controle.c</a:t>
            </a:r>
          </a:p>
        </p:txBody>
      </p:sp>
      <p:sp>
        <p:nvSpPr>
          <p:cNvPr id="4" name="Rectangle 3"/>
          <p:cNvSpPr/>
          <p:nvPr/>
        </p:nvSpPr>
        <p:spPr>
          <a:xfrm>
            <a:off x="1219200" y="1066800"/>
            <a:ext cx="5943600" cy="5632311"/>
          </a:xfrm>
          <a:prstGeom prst="rect">
            <a:avLst/>
          </a:prstGeom>
        </p:spPr>
        <p:txBody>
          <a:bodyPr wrap="square">
            <a:spAutoFit/>
          </a:bodyPr>
          <a:lstStyle/>
          <a:p>
            <a:pPr defTabSz="194400"/>
            <a:r>
              <a:rPr lang="pt-BR" sz="1000" dirty="0">
                <a:solidFill>
                  <a:srgbClr val="8000FF"/>
                </a:solidFill>
                <a:highlight>
                  <a:srgbClr val="FFFFFF"/>
                </a:highlight>
              </a:rPr>
              <a:t>void</a:t>
            </a:r>
            <a:r>
              <a:rPr lang="pt-BR" sz="1000" dirty="0">
                <a:solidFill>
                  <a:srgbClr val="000000"/>
                </a:solidFill>
                <a:highlight>
                  <a:srgbClr val="FFFFFF"/>
                </a:highlight>
              </a:rPr>
              <a:t> LIS3DH_Init</a:t>
            </a:r>
            <a:r>
              <a:rPr lang="pt-BR" sz="1000" b="1" dirty="0">
                <a:solidFill>
                  <a:srgbClr val="000080"/>
                </a:solidFill>
                <a:highlight>
                  <a:srgbClr val="FFFFFF"/>
                </a:highlight>
              </a:rPr>
              <a:t>(</a:t>
            </a:r>
            <a:r>
              <a:rPr lang="pt-BR" sz="1000" dirty="0">
                <a:solidFill>
                  <a:srgbClr val="8000FF"/>
                </a:solidFill>
                <a:highlight>
                  <a:srgbClr val="FFFFFF"/>
                </a:highlight>
              </a:rPr>
              <a:t>void</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dirty="0">
                <a:solidFill>
                  <a:srgbClr val="008000"/>
                </a:solidFill>
                <a:highlight>
                  <a:srgbClr val="FFFFFF"/>
                </a:highlight>
              </a:rPr>
              <a:t>//Configura o pino MISO</a:t>
            </a:r>
          </a:p>
          <a:p>
            <a:pPr defTabSz="194400"/>
            <a:r>
              <a:rPr lang="pt-BR" sz="1000" dirty="0">
                <a:solidFill>
                  <a:srgbClr val="000000"/>
                </a:solidFill>
                <a:highlight>
                  <a:srgbClr val="FFFFFF"/>
                </a:highlight>
              </a:rPr>
              <a:t>	GPIO_Init</a:t>
            </a:r>
            <a:r>
              <a:rPr lang="pt-BR" sz="1000" b="1" dirty="0">
                <a:solidFill>
                  <a:srgbClr val="000080"/>
                </a:solidFill>
                <a:highlight>
                  <a:srgbClr val="FFFFFF"/>
                </a:highlight>
              </a:rPr>
              <a:t>(</a:t>
            </a:r>
            <a:r>
              <a:rPr lang="pt-BR" sz="1000" dirty="0">
                <a:solidFill>
                  <a:srgbClr val="000000"/>
                </a:solidFill>
                <a:highlight>
                  <a:srgbClr val="FFFFFF"/>
                </a:highlight>
              </a:rPr>
              <a:t>SPI_MISO</a:t>
            </a:r>
            <a:r>
              <a:rPr lang="pt-BR" sz="1000" b="1" dirty="0">
                <a:solidFill>
                  <a:srgbClr val="000080"/>
                </a:solidFill>
                <a:highlight>
                  <a:srgbClr val="FFFFFF"/>
                </a:highlight>
              </a:rPr>
              <a:t>,</a:t>
            </a:r>
            <a:r>
              <a:rPr lang="pt-BR" sz="1000" dirty="0">
                <a:solidFill>
                  <a:srgbClr val="000000"/>
                </a:solidFill>
                <a:highlight>
                  <a:srgbClr val="FFFFFF"/>
                </a:highlight>
              </a:rPr>
              <a:t>GPIO_MODE_IN_FL_NO_IT</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dirty="0">
                <a:solidFill>
                  <a:srgbClr val="008000"/>
                </a:solidFill>
                <a:highlight>
                  <a:srgbClr val="FFFFFF"/>
                </a:highlight>
              </a:rPr>
              <a:t>//Configura o pino MOSI</a:t>
            </a:r>
          </a:p>
          <a:p>
            <a:pPr defTabSz="194400"/>
            <a:r>
              <a:rPr lang="pt-BR" sz="1000" dirty="0">
                <a:solidFill>
                  <a:srgbClr val="000000"/>
                </a:solidFill>
                <a:highlight>
                  <a:srgbClr val="FFFFFF"/>
                </a:highlight>
              </a:rPr>
              <a:t>	GPIO_Init</a:t>
            </a:r>
            <a:r>
              <a:rPr lang="pt-BR" sz="1000" b="1" dirty="0">
                <a:solidFill>
                  <a:srgbClr val="000080"/>
                </a:solidFill>
                <a:highlight>
                  <a:srgbClr val="FFFFFF"/>
                </a:highlight>
              </a:rPr>
              <a:t>(</a:t>
            </a:r>
            <a:r>
              <a:rPr lang="pt-BR" sz="1000" dirty="0">
                <a:solidFill>
                  <a:srgbClr val="000000"/>
                </a:solidFill>
                <a:highlight>
                  <a:srgbClr val="FFFFFF"/>
                </a:highlight>
              </a:rPr>
              <a:t>SPI_MOSI</a:t>
            </a:r>
            <a:r>
              <a:rPr lang="pt-BR" sz="1000" b="1" dirty="0">
                <a:solidFill>
                  <a:srgbClr val="000080"/>
                </a:solidFill>
                <a:highlight>
                  <a:srgbClr val="FFFFFF"/>
                </a:highlight>
              </a:rPr>
              <a:t>,</a:t>
            </a:r>
            <a:r>
              <a:rPr lang="pt-BR" sz="1000" dirty="0">
                <a:solidFill>
                  <a:srgbClr val="000000"/>
                </a:solidFill>
                <a:highlight>
                  <a:srgbClr val="FFFFFF"/>
                </a:highlight>
              </a:rPr>
              <a:t>GPIO_MODE_OUT_PP_LOW_FAST</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dirty="0">
                <a:solidFill>
                  <a:srgbClr val="008000"/>
                </a:solidFill>
                <a:highlight>
                  <a:srgbClr val="FFFFFF"/>
                </a:highlight>
              </a:rPr>
              <a:t>//Configura o pino SCK</a:t>
            </a:r>
          </a:p>
          <a:p>
            <a:pPr defTabSz="194400"/>
            <a:r>
              <a:rPr lang="pt-BR" sz="1000" dirty="0">
                <a:solidFill>
                  <a:srgbClr val="000000"/>
                </a:solidFill>
                <a:highlight>
                  <a:srgbClr val="FFFFFF"/>
                </a:highlight>
              </a:rPr>
              <a:t>	GPIO_Init</a:t>
            </a:r>
            <a:r>
              <a:rPr lang="pt-BR" sz="1000" b="1" dirty="0">
                <a:solidFill>
                  <a:srgbClr val="000080"/>
                </a:solidFill>
                <a:highlight>
                  <a:srgbClr val="FFFFFF"/>
                </a:highlight>
              </a:rPr>
              <a:t>(</a:t>
            </a:r>
            <a:r>
              <a:rPr lang="pt-BR" sz="1000" dirty="0">
                <a:solidFill>
                  <a:srgbClr val="000000"/>
                </a:solidFill>
                <a:highlight>
                  <a:srgbClr val="FFFFFF"/>
                </a:highlight>
              </a:rPr>
              <a:t>SPI_SCK</a:t>
            </a:r>
            <a:r>
              <a:rPr lang="pt-BR" sz="1000" b="1" dirty="0">
                <a:solidFill>
                  <a:srgbClr val="000080"/>
                </a:solidFill>
                <a:highlight>
                  <a:srgbClr val="FFFFFF"/>
                </a:highlight>
              </a:rPr>
              <a:t>,</a:t>
            </a:r>
            <a:r>
              <a:rPr lang="pt-BR" sz="1000" dirty="0">
                <a:solidFill>
                  <a:srgbClr val="000000"/>
                </a:solidFill>
                <a:highlight>
                  <a:srgbClr val="FFFFFF"/>
                </a:highlight>
              </a:rPr>
              <a:t>GPIO_MODE_OUT_PP_LOW_FAST</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dirty="0">
                <a:solidFill>
                  <a:srgbClr val="008000"/>
                </a:solidFill>
                <a:highlight>
                  <a:srgbClr val="FFFFFF"/>
                </a:highlight>
              </a:rPr>
              <a:t>//Configura o pino de chip select</a:t>
            </a:r>
          </a:p>
          <a:p>
            <a:pPr defTabSz="194400"/>
            <a:r>
              <a:rPr lang="pt-BR" sz="1000" dirty="0">
                <a:solidFill>
                  <a:srgbClr val="000000"/>
                </a:solidFill>
                <a:highlight>
                  <a:srgbClr val="FFFFFF"/>
                </a:highlight>
              </a:rPr>
              <a:t>	GPIO_Init</a:t>
            </a:r>
            <a:r>
              <a:rPr lang="pt-BR" sz="1000" b="1" dirty="0">
                <a:solidFill>
                  <a:srgbClr val="000080"/>
                </a:solidFill>
                <a:highlight>
                  <a:srgbClr val="FFFFFF"/>
                </a:highlight>
              </a:rPr>
              <a:t>(</a:t>
            </a:r>
            <a:r>
              <a:rPr lang="pt-BR" sz="1000" dirty="0">
                <a:solidFill>
                  <a:srgbClr val="000000"/>
                </a:solidFill>
                <a:highlight>
                  <a:srgbClr val="FFFFFF"/>
                </a:highlight>
              </a:rPr>
              <a:t>CHIPSELECT</a:t>
            </a:r>
            <a:r>
              <a:rPr lang="pt-BR" sz="1000" b="1" dirty="0">
                <a:solidFill>
                  <a:srgbClr val="000080"/>
                </a:solidFill>
                <a:highlight>
                  <a:srgbClr val="FFFFFF"/>
                </a:highlight>
              </a:rPr>
              <a:t>,</a:t>
            </a:r>
            <a:r>
              <a:rPr lang="pt-BR" sz="1000" dirty="0">
                <a:solidFill>
                  <a:srgbClr val="000000"/>
                </a:solidFill>
                <a:highlight>
                  <a:srgbClr val="FFFFFF"/>
                </a:highlight>
              </a:rPr>
              <a:t>GPIO_MODE_OUT_PP_LOW_FAST</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dirty="0">
                <a:solidFill>
                  <a:srgbClr val="008000"/>
                </a:solidFill>
                <a:highlight>
                  <a:srgbClr val="FFFFFF"/>
                </a:highlight>
              </a:rPr>
              <a:t>//Configura o pino de interrupção proveniente do acelerometro</a:t>
            </a:r>
          </a:p>
          <a:p>
            <a:pPr defTabSz="194400"/>
            <a:r>
              <a:rPr lang="pt-BR" sz="1000" dirty="0">
                <a:solidFill>
                  <a:srgbClr val="000000"/>
                </a:solidFill>
                <a:highlight>
                  <a:srgbClr val="FFFFFF"/>
                </a:highlight>
              </a:rPr>
              <a:t>	GPIO_Init</a:t>
            </a:r>
            <a:r>
              <a:rPr lang="pt-BR" sz="1000" b="1" dirty="0">
                <a:solidFill>
                  <a:srgbClr val="000080"/>
                </a:solidFill>
                <a:highlight>
                  <a:srgbClr val="FFFFFF"/>
                </a:highlight>
              </a:rPr>
              <a:t>(</a:t>
            </a:r>
            <a:r>
              <a:rPr lang="pt-BR" sz="1000" dirty="0">
                <a:solidFill>
                  <a:srgbClr val="000000"/>
                </a:solidFill>
                <a:highlight>
                  <a:srgbClr val="FFFFFF"/>
                </a:highlight>
              </a:rPr>
              <a:t>INTERRUPT1</a:t>
            </a:r>
            <a:r>
              <a:rPr lang="pt-BR" sz="1000" b="1" dirty="0">
                <a:solidFill>
                  <a:srgbClr val="000080"/>
                </a:solidFill>
                <a:highlight>
                  <a:srgbClr val="FFFFFF"/>
                </a:highlight>
              </a:rPr>
              <a:t>,</a:t>
            </a:r>
            <a:r>
              <a:rPr lang="pt-BR" sz="1000" dirty="0">
                <a:solidFill>
                  <a:srgbClr val="000000"/>
                </a:solidFill>
                <a:highlight>
                  <a:srgbClr val="FFFFFF"/>
                </a:highlight>
              </a:rPr>
              <a:t>GPIO_MODE_IN_FL_IT</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dirty="0">
                <a:solidFill>
                  <a:srgbClr val="008000"/>
                </a:solidFill>
                <a:highlight>
                  <a:srgbClr val="FFFFFF"/>
                </a:highlight>
              </a:rPr>
              <a:t>//Configura a sensibilidade de borda da interrupção do acelerometro</a:t>
            </a:r>
          </a:p>
          <a:p>
            <a:pPr defTabSz="194400"/>
            <a:r>
              <a:rPr lang="pt-BR" sz="1000" dirty="0">
                <a:solidFill>
                  <a:srgbClr val="000000"/>
                </a:solidFill>
                <a:highlight>
                  <a:srgbClr val="FFFFFF"/>
                </a:highlight>
              </a:rPr>
              <a:t>	EXTI_SetExtIntSensitivity</a:t>
            </a:r>
            <a:r>
              <a:rPr lang="pt-BR" sz="1000" b="1" dirty="0">
                <a:solidFill>
                  <a:srgbClr val="000080"/>
                </a:solidFill>
                <a:highlight>
                  <a:srgbClr val="FFFFFF"/>
                </a:highlight>
              </a:rPr>
              <a:t>(</a:t>
            </a:r>
            <a:r>
              <a:rPr lang="pt-BR" sz="1000" dirty="0">
                <a:solidFill>
                  <a:srgbClr val="000000"/>
                </a:solidFill>
                <a:highlight>
                  <a:srgbClr val="FFFFFF"/>
                </a:highlight>
              </a:rPr>
              <a:t>INTERRUPT1_SENSIBILIDADE</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dirty="0">
                <a:solidFill>
                  <a:srgbClr val="008000"/>
                </a:solidFill>
                <a:highlight>
                  <a:srgbClr val="FFFFFF"/>
                </a:highlight>
              </a:rPr>
              <a:t>//Configura o pino de interrupção proveniente do acelerometro</a:t>
            </a:r>
          </a:p>
          <a:p>
            <a:pPr defTabSz="194400"/>
            <a:r>
              <a:rPr lang="pt-BR" sz="1000" dirty="0">
                <a:solidFill>
                  <a:srgbClr val="000000"/>
                </a:solidFill>
                <a:highlight>
                  <a:srgbClr val="FFFFFF"/>
                </a:highlight>
              </a:rPr>
              <a:t>	GPIO_Init</a:t>
            </a:r>
            <a:r>
              <a:rPr lang="pt-BR" sz="1000" b="1" dirty="0">
                <a:solidFill>
                  <a:srgbClr val="000080"/>
                </a:solidFill>
                <a:highlight>
                  <a:srgbClr val="FFFFFF"/>
                </a:highlight>
              </a:rPr>
              <a:t>(</a:t>
            </a:r>
            <a:r>
              <a:rPr lang="pt-BR" sz="1000" dirty="0">
                <a:solidFill>
                  <a:srgbClr val="000000"/>
                </a:solidFill>
                <a:highlight>
                  <a:srgbClr val="FFFFFF"/>
                </a:highlight>
              </a:rPr>
              <a:t>INTERRUPT2</a:t>
            </a:r>
            <a:r>
              <a:rPr lang="pt-BR" sz="1000" b="1" dirty="0">
                <a:solidFill>
                  <a:srgbClr val="000080"/>
                </a:solidFill>
                <a:highlight>
                  <a:srgbClr val="FFFFFF"/>
                </a:highlight>
              </a:rPr>
              <a:t>,</a:t>
            </a:r>
            <a:r>
              <a:rPr lang="pt-BR" sz="1000" dirty="0">
                <a:solidFill>
                  <a:srgbClr val="000000"/>
                </a:solidFill>
                <a:highlight>
                  <a:srgbClr val="FFFFFF"/>
                </a:highlight>
              </a:rPr>
              <a:t>GPIO_MODE_IN_FL_IT</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dirty="0">
                <a:solidFill>
                  <a:srgbClr val="008000"/>
                </a:solidFill>
                <a:highlight>
                  <a:srgbClr val="FFFFFF"/>
                </a:highlight>
              </a:rPr>
              <a:t>//Configura a sensibilidade de borda da interrupção do acelerometro</a:t>
            </a:r>
          </a:p>
          <a:p>
            <a:pPr defTabSz="194400"/>
            <a:r>
              <a:rPr lang="pt-BR" sz="1000" dirty="0">
                <a:solidFill>
                  <a:srgbClr val="000000"/>
                </a:solidFill>
                <a:highlight>
                  <a:srgbClr val="FFFFFF"/>
                </a:highlight>
              </a:rPr>
              <a:t>	EXTI_SetExtIntSensitivity</a:t>
            </a:r>
            <a:r>
              <a:rPr lang="pt-BR" sz="1000" b="1" dirty="0">
                <a:solidFill>
                  <a:srgbClr val="000080"/>
                </a:solidFill>
                <a:highlight>
                  <a:srgbClr val="FFFFFF"/>
                </a:highlight>
              </a:rPr>
              <a:t>(</a:t>
            </a:r>
            <a:r>
              <a:rPr lang="pt-BR" sz="1000" dirty="0">
                <a:solidFill>
                  <a:srgbClr val="000000"/>
                </a:solidFill>
                <a:highlight>
                  <a:srgbClr val="FFFFFF"/>
                </a:highlight>
              </a:rPr>
              <a:t>INTERRUPT2_SENSIBILIDADE</a:t>
            </a:r>
            <a:r>
              <a:rPr lang="pt-BR" sz="1000" b="1" dirty="0">
                <a:solidFill>
                  <a:srgbClr val="000080"/>
                </a:solidFill>
                <a:highlight>
                  <a:srgbClr val="FFFFFF"/>
                </a:highlight>
              </a:rPr>
              <a:t>);</a:t>
            </a:r>
            <a:r>
              <a:rPr lang="pt-BR" sz="1000" dirty="0">
                <a:solidFill>
                  <a:srgbClr val="000000"/>
                </a:solidFill>
                <a:highlight>
                  <a:srgbClr val="FFFFFF"/>
                </a:highlight>
              </a:rPr>
              <a:t>	</a:t>
            </a:r>
          </a:p>
          <a:p>
            <a:pPr defTabSz="194400"/>
            <a:r>
              <a:rPr lang="pt-BR" sz="1000" dirty="0">
                <a:solidFill>
                  <a:srgbClr val="000000"/>
                </a:solidFill>
                <a:highlight>
                  <a:srgbClr val="FFFFFF"/>
                </a:highlight>
              </a:rPr>
              <a:t>	</a:t>
            </a:r>
            <a:r>
              <a:rPr lang="pt-BR" sz="1000" dirty="0">
                <a:solidFill>
                  <a:srgbClr val="008000"/>
                </a:solidFill>
                <a:highlight>
                  <a:srgbClr val="FFFFFF"/>
                </a:highlight>
              </a:rPr>
              <a:t>//Configura prioridade da interrupção proveniente do MEMS</a:t>
            </a:r>
          </a:p>
          <a:p>
            <a:pPr defTabSz="194400"/>
            <a:r>
              <a:rPr lang="pt-BR" sz="1000" dirty="0">
                <a:solidFill>
                  <a:srgbClr val="000000"/>
                </a:solidFill>
                <a:highlight>
                  <a:srgbClr val="FFFFFF"/>
                </a:highlight>
              </a:rPr>
              <a:t>	ITC_SetSoftwarePriority</a:t>
            </a:r>
            <a:r>
              <a:rPr lang="pt-BR" sz="1000" b="1" dirty="0">
                <a:solidFill>
                  <a:srgbClr val="000080"/>
                </a:solidFill>
                <a:highlight>
                  <a:srgbClr val="FFFFFF"/>
                </a:highlight>
              </a:rPr>
              <a:t>(</a:t>
            </a:r>
            <a:r>
              <a:rPr lang="pt-BR" sz="1000" dirty="0">
                <a:solidFill>
                  <a:srgbClr val="000000"/>
                </a:solidFill>
                <a:highlight>
                  <a:srgbClr val="FFFFFF"/>
                </a:highlight>
              </a:rPr>
              <a:t>ITC_IRQ_PORTC</a:t>
            </a:r>
            <a:r>
              <a:rPr lang="pt-BR" sz="1000" b="1" dirty="0">
                <a:solidFill>
                  <a:srgbClr val="000080"/>
                </a:solidFill>
                <a:highlight>
                  <a:srgbClr val="FFFFFF"/>
                </a:highlight>
              </a:rPr>
              <a:t>,</a:t>
            </a:r>
            <a:r>
              <a:rPr lang="pt-BR" sz="1000" dirty="0">
                <a:solidFill>
                  <a:srgbClr val="000000"/>
                </a:solidFill>
                <a:highlight>
                  <a:srgbClr val="FFFFFF"/>
                </a:highlight>
              </a:rPr>
              <a:t> ITC_PRIORITYLEVEL_1</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ITC_SetSoftwarePriority</a:t>
            </a:r>
            <a:r>
              <a:rPr lang="pt-BR" sz="1000" b="1" dirty="0">
                <a:solidFill>
                  <a:srgbClr val="000080"/>
                </a:solidFill>
                <a:highlight>
                  <a:srgbClr val="FFFFFF"/>
                </a:highlight>
              </a:rPr>
              <a:t>(</a:t>
            </a:r>
            <a:r>
              <a:rPr lang="pt-BR" sz="1000" dirty="0">
                <a:solidFill>
                  <a:srgbClr val="000000"/>
                </a:solidFill>
                <a:highlight>
                  <a:srgbClr val="FFFFFF"/>
                </a:highlight>
              </a:rPr>
              <a:t>ITC_IRQ_PORTD</a:t>
            </a:r>
            <a:r>
              <a:rPr lang="pt-BR" sz="1000" b="1" dirty="0">
                <a:solidFill>
                  <a:srgbClr val="000080"/>
                </a:solidFill>
                <a:highlight>
                  <a:srgbClr val="FFFFFF"/>
                </a:highlight>
              </a:rPr>
              <a:t>,</a:t>
            </a:r>
            <a:r>
              <a:rPr lang="pt-BR" sz="1000" dirty="0">
                <a:solidFill>
                  <a:srgbClr val="000000"/>
                </a:solidFill>
                <a:highlight>
                  <a:srgbClr val="FFFFFF"/>
                </a:highlight>
              </a:rPr>
              <a:t> ITC_PRIORITYLEVEL_1</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CLK_PeripheralClockConfig</a:t>
            </a:r>
            <a:r>
              <a:rPr lang="pt-BR" sz="1000" b="1" dirty="0">
                <a:solidFill>
                  <a:srgbClr val="000080"/>
                </a:solidFill>
                <a:highlight>
                  <a:srgbClr val="FFFFFF"/>
                </a:highlight>
              </a:rPr>
              <a:t>(</a:t>
            </a:r>
            <a:r>
              <a:rPr lang="pt-BR" sz="1000" dirty="0">
                <a:solidFill>
                  <a:srgbClr val="000000"/>
                </a:solidFill>
                <a:highlight>
                  <a:srgbClr val="FFFFFF"/>
                </a:highlight>
              </a:rPr>
              <a:t>CLK_PERIPHERAL_SPI</a:t>
            </a:r>
            <a:r>
              <a:rPr lang="pt-BR" sz="1000" b="1" dirty="0">
                <a:solidFill>
                  <a:srgbClr val="000080"/>
                </a:solidFill>
                <a:highlight>
                  <a:srgbClr val="FFFFFF"/>
                </a:highlight>
              </a:rPr>
              <a:t>,</a:t>
            </a:r>
            <a:r>
              <a:rPr lang="pt-BR" sz="1000" dirty="0">
                <a:solidFill>
                  <a:srgbClr val="000000"/>
                </a:solidFill>
                <a:highlight>
                  <a:srgbClr val="FFFFFF"/>
                </a:highlight>
              </a:rPr>
              <a:t> ENABLE</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dirty="0">
                <a:solidFill>
                  <a:srgbClr val="008000"/>
                </a:solidFill>
                <a:highlight>
                  <a:srgbClr val="FFFFFF"/>
                </a:highlight>
              </a:rPr>
              <a:t>//Configura a SPI em modo Master, com as especificações do acelerometro</a:t>
            </a:r>
          </a:p>
          <a:p>
            <a:pPr defTabSz="194400"/>
            <a:r>
              <a:rPr lang="pt-BR" sz="1000" dirty="0">
                <a:solidFill>
                  <a:srgbClr val="000000"/>
                </a:solidFill>
                <a:highlight>
                  <a:srgbClr val="FFFFFF"/>
                </a:highlight>
              </a:rPr>
              <a:t>	SPI_Init</a:t>
            </a:r>
            <a:r>
              <a:rPr lang="pt-BR" sz="1000" b="1" dirty="0">
                <a:solidFill>
                  <a:srgbClr val="000080"/>
                </a:solidFill>
                <a:highlight>
                  <a:srgbClr val="FFFFFF"/>
                </a:highlight>
              </a:rPr>
              <a:t>(</a:t>
            </a:r>
            <a:r>
              <a:rPr lang="pt-BR" sz="1000" dirty="0">
                <a:solidFill>
                  <a:srgbClr val="000000"/>
                </a:solidFill>
                <a:highlight>
                  <a:srgbClr val="FFFFFF"/>
                </a:highlight>
              </a:rPr>
              <a:t>SPI_FIRSTBIT_MSB</a:t>
            </a:r>
            <a:r>
              <a:rPr lang="pt-BR" sz="1000" b="1" dirty="0">
                <a:solidFill>
                  <a:srgbClr val="000080"/>
                </a:solidFill>
                <a:highlight>
                  <a:srgbClr val="FFFFFF"/>
                </a:highlight>
              </a:rPr>
              <a:t>,</a:t>
            </a:r>
            <a:r>
              <a:rPr lang="pt-BR" sz="1000" dirty="0">
                <a:solidFill>
                  <a:srgbClr val="000000"/>
                </a:solidFill>
                <a:highlight>
                  <a:srgbClr val="FFFFFF"/>
                </a:highlight>
              </a:rPr>
              <a:t> SPI_BAUDRATEPRESCALER_16</a:t>
            </a:r>
            <a:r>
              <a:rPr lang="pt-BR" sz="1000" b="1" dirty="0">
                <a:solidFill>
                  <a:srgbClr val="000080"/>
                </a:solidFill>
                <a:highlight>
                  <a:srgbClr val="FFFFFF"/>
                </a:highlight>
              </a:rPr>
              <a:t>,</a:t>
            </a:r>
            <a:r>
              <a:rPr lang="pt-BR" sz="1000" dirty="0">
                <a:solidFill>
                  <a:srgbClr val="000000"/>
                </a:solidFill>
                <a:highlight>
                  <a:srgbClr val="FFFFFF"/>
                </a:highlight>
              </a:rPr>
              <a:t> SPI_MODE_MASTER</a:t>
            </a:r>
            <a:r>
              <a:rPr lang="pt-BR" sz="1000" b="1" dirty="0">
                <a:solidFill>
                  <a:srgbClr val="000080"/>
                </a:solidFill>
                <a:highlight>
                  <a:srgbClr val="FFFFFF"/>
                </a:highlight>
              </a:rPr>
              <a:t>,</a:t>
            </a:r>
            <a:r>
              <a:rPr lang="pt-BR" sz="1000" dirty="0">
                <a:solidFill>
                  <a:srgbClr val="000000"/>
                </a:solidFill>
                <a:highlight>
                  <a:srgbClr val="FFFFFF"/>
                </a:highlight>
              </a:rPr>
              <a:t> SPI_CLOCKPOLARITY_HIGH</a:t>
            </a:r>
            <a:r>
              <a:rPr lang="pt-BR" sz="1000" b="1" dirty="0">
                <a:solidFill>
                  <a:srgbClr val="000080"/>
                </a:solidFill>
                <a:highlight>
                  <a:srgbClr val="FFFFFF"/>
                </a:highlight>
              </a:rPr>
              <a:t>,</a:t>
            </a:r>
            <a:r>
              <a:rPr lang="pt-BR" sz="1000" dirty="0">
                <a:solidFill>
                  <a:srgbClr val="000000"/>
                </a:solidFill>
                <a:highlight>
                  <a:srgbClr val="FFFFFF"/>
                </a:highlight>
              </a:rPr>
              <a:t>SPI_CLOCKPHASE_2EDGE</a:t>
            </a:r>
            <a:r>
              <a:rPr lang="pt-BR" sz="1000" b="1" dirty="0">
                <a:solidFill>
                  <a:srgbClr val="000080"/>
                </a:solidFill>
                <a:highlight>
                  <a:srgbClr val="FFFFFF"/>
                </a:highlight>
              </a:rPr>
              <a:t>,</a:t>
            </a:r>
            <a:r>
              <a:rPr lang="pt-BR" sz="1000" dirty="0">
                <a:solidFill>
                  <a:srgbClr val="000000"/>
                </a:solidFill>
                <a:highlight>
                  <a:srgbClr val="FFFFFF"/>
                </a:highlight>
              </a:rPr>
              <a:t> SPI_DATADIRECTION_2LINES_FULLDUPLEX</a:t>
            </a:r>
            <a:r>
              <a:rPr lang="pt-BR" sz="1000" b="1" dirty="0">
                <a:solidFill>
                  <a:srgbClr val="000080"/>
                </a:solidFill>
                <a:highlight>
                  <a:srgbClr val="FFFFFF"/>
                </a:highlight>
              </a:rPr>
              <a:t>,</a:t>
            </a:r>
            <a:r>
              <a:rPr lang="pt-BR" sz="1000" dirty="0">
                <a:solidFill>
                  <a:srgbClr val="000000"/>
                </a:solidFill>
                <a:highlight>
                  <a:srgbClr val="FFFFFF"/>
                </a:highlight>
              </a:rPr>
              <a:t>SPI_NSS_SOFT</a:t>
            </a:r>
            <a:r>
              <a:rPr lang="pt-BR" sz="1000" b="1" dirty="0">
                <a:solidFill>
                  <a:srgbClr val="000080"/>
                </a:solidFill>
                <a:highlight>
                  <a:srgbClr val="FFFFFF"/>
                </a:highlight>
              </a:rPr>
              <a:t>,</a:t>
            </a:r>
            <a:r>
              <a:rPr lang="pt-BR" sz="1000" dirty="0">
                <a:solidFill>
                  <a:srgbClr val="FF8000"/>
                </a:solidFill>
                <a:highlight>
                  <a:srgbClr val="FFFFFF"/>
                </a:highlight>
              </a:rPr>
              <a:t>0x07</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dirty="0">
                <a:solidFill>
                  <a:srgbClr val="008000"/>
                </a:solidFill>
                <a:highlight>
                  <a:srgbClr val="FFFFFF"/>
                </a:highlight>
              </a:rPr>
              <a:t>//Desabilita o CRC</a:t>
            </a:r>
          </a:p>
          <a:p>
            <a:pPr defTabSz="194400"/>
            <a:r>
              <a:rPr lang="pt-BR" sz="1000" dirty="0">
                <a:solidFill>
                  <a:srgbClr val="000000"/>
                </a:solidFill>
                <a:highlight>
                  <a:srgbClr val="FFFFFF"/>
                </a:highlight>
              </a:rPr>
              <a:t>	SPI</a:t>
            </a:r>
            <a:r>
              <a:rPr lang="pt-BR" sz="1000" b="1" dirty="0">
                <a:solidFill>
                  <a:srgbClr val="000080"/>
                </a:solidFill>
                <a:highlight>
                  <a:srgbClr val="FFFFFF"/>
                </a:highlight>
              </a:rPr>
              <a:t>-&gt;</a:t>
            </a:r>
            <a:r>
              <a:rPr lang="pt-BR" sz="1000" dirty="0">
                <a:solidFill>
                  <a:srgbClr val="000000"/>
                </a:solidFill>
                <a:highlight>
                  <a:srgbClr val="FFFFFF"/>
                </a:highlight>
              </a:rPr>
              <a:t>CR2 </a:t>
            </a:r>
            <a:r>
              <a:rPr lang="pt-BR" sz="1000" b="1" dirty="0">
                <a:solidFill>
                  <a:srgbClr val="000080"/>
                </a:solidFill>
                <a:highlight>
                  <a:srgbClr val="FFFFFF"/>
                </a:highlight>
              </a:rPr>
              <a:t>&amp;=</a:t>
            </a:r>
            <a:r>
              <a:rPr lang="pt-BR" sz="1000" dirty="0">
                <a:solidFill>
                  <a:srgbClr val="000000"/>
                </a:solidFill>
                <a:highlight>
                  <a:srgbClr val="FFFFFF"/>
                </a:highlight>
              </a:rPr>
              <a:t> </a:t>
            </a:r>
            <a:r>
              <a:rPr lang="pt-BR" sz="1000" dirty="0">
                <a:solidFill>
                  <a:srgbClr val="FF8000"/>
                </a:solidFill>
                <a:highlight>
                  <a:srgbClr val="FFFFFF"/>
                </a:highlight>
              </a:rPr>
              <a:t>0xDF</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dirty="0">
                <a:solidFill>
                  <a:srgbClr val="008000"/>
                </a:solidFill>
                <a:highlight>
                  <a:srgbClr val="FFFFFF"/>
                </a:highlight>
              </a:rPr>
              <a:t>//Habilita SPI</a:t>
            </a:r>
          </a:p>
          <a:p>
            <a:pPr defTabSz="194400"/>
            <a:r>
              <a:rPr lang="pt-BR" sz="1000" dirty="0">
                <a:solidFill>
                  <a:srgbClr val="000000"/>
                </a:solidFill>
                <a:highlight>
                  <a:srgbClr val="FFFFFF"/>
                </a:highlight>
              </a:rPr>
              <a:t>	SPI_Cmd</a:t>
            </a:r>
            <a:r>
              <a:rPr lang="pt-BR" sz="1000" b="1" dirty="0">
                <a:solidFill>
                  <a:srgbClr val="000080"/>
                </a:solidFill>
                <a:highlight>
                  <a:srgbClr val="FFFFFF"/>
                </a:highlight>
              </a:rPr>
              <a:t>(</a:t>
            </a:r>
            <a:r>
              <a:rPr lang="pt-BR" sz="1000" dirty="0">
                <a:solidFill>
                  <a:srgbClr val="000000"/>
                </a:solidFill>
                <a:highlight>
                  <a:srgbClr val="FFFFFF"/>
                </a:highlight>
              </a:rPr>
              <a:t>ENABLE</a:t>
            </a:r>
            <a:r>
              <a:rPr lang="pt-BR" sz="1000" b="1" dirty="0">
                <a:solidFill>
                  <a:srgbClr val="000080"/>
                </a:solidFill>
                <a:highlight>
                  <a:srgbClr val="FFFFFF"/>
                </a:highlight>
              </a:rPr>
              <a:t>);</a:t>
            </a:r>
            <a:r>
              <a:rPr lang="pt-BR" sz="1000" dirty="0">
                <a:solidFill>
                  <a:srgbClr val="000000"/>
                </a:solidFill>
                <a:highlight>
                  <a:srgbClr val="FFFFFF"/>
                </a:highlight>
              </a:rPr>
              <a:t>	</a:t>
            </a:r>
          </a:p>
          <a:p>
            <a:pPr defTabSz="194400"/>
            <a:r>
              <a:rPr lang="pt-BR" sz="1000" dirty="0">
                <a:solidFill>
                  <a:srgbClr val="000000"/>
                </a:solidFill>
                <a:highlight>
                  <a:srgbClr val="FFFFFF"/>
                </a:highlight>
              </a:rPr>
              <a:t>	</a:t>
            </a:r>
            <a:r>
              <a:rPr lang="pt-BR" sz="1000" dirty="0">
                <a:solidFill>
                  <a:srgbClr val="008000"/>
                </a:solidFill>
                <a:highlight>
                  <a:srgbClr val="FFFFFF"/>
                </a:highlight>
              </a:rPr>
              <a:t>//Habilita as interrupções</a:t>
            </a:r>
          </a:p>
          <a:p>
            <a:pPr defTabSz="194400"/>
            <a:r>
              <a:rPr lang="pt-BR" sz="1000" dirty="0">
                <a:solidFill>
                  <a:srgbClr val="000000"/>
                </a:solidFill>
                <a:highlight>
                  <a:srgbClr val="FFFFFF"/>
                </a:highlight>
              </a:rPr>
              <a:t>	enableInterrupts</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dirty="0">
                <a:solidFill>
                  <a:srgbClr val="008000"/>
                </a:solidFill>
                <a:highlight>
                  <a:srgbClr val="FFFFFF"/>
                </a:highlight>
              </a:rPr>
              <a:t>//Inicializa o acelerometro</a:t>
            </a:r>
          </a:p>
          <a:p>
            <a:pPr defTabSz="194400"/>
            <a:r>
              <a:rPr lang="pt-BR" sz="1000" dirty="0">
                <a:solidFill>
                  <a:srgbClr val="000000"/>
                </a:solidFill>
                <a:highlight>
                  <a:srgbClr val="FFFFFF"/>
                </a:highlight>
              </a:rPr>
              <a:t>	MEMS_Startup</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endParaRPr lang="pt-BR" sz="1000" dirty="0">
              <a:solidFill>
                <a:srgbClr val="000000"/>
              </a:solidFill>
              <a:highlight>
                <a:srgbClr val="FFFFFF"/>
              </a:highlight>
            </a:endParaRPr>
          </a:p>
          <a:p>
            <a:pPr defTabSz="194400"/>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2005383320"/>
      </p:ext>
    </p:extLst>
  </p:cSld>
  <p:clrMapOvr>
    <a:masterClrMapping/>
  </p:clrMapOvr>
  <p:transition spd="slow">
    <p:wipe dir="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How to start up the MEMS with the desired configuration?</a:t>
            </a:r>
            <a:endParaRPr lang="pt-BR" dirty="0"/>
          </a:p>
        </p:txBody>
      </p:sp>
      <p:sp>
        <p:nvSpPr>
          <p:cNvPr id="3" name="Content Placeholder 2"/>
          <p:cNvSpPr>
            <a:spLocks noGrp="1"/>
          </p:cNvSpPr>
          <p:nvPr>
            <p:ph idx="1"/>
          </p:nvPr>
        </p:nvSpPr>
        <p:spPr>
          <a:xfrm>
            <a:off x="457200" y="1277496"/>
            <a:ext cx="8229600" cy="2862322"/>
          </a:xfrm>
        </p:spPr>
        <p:txBody>
          <a:bodyPr/>
          <a:lstStyle/>
          <a:p>
            <a:r>
              <a:rPr lang="en-US" dirty="0"/>
              <a:t>This software is meant to ease the use of </a:t>
            </a:r>
            <a:r>
              <a:rPr lang="en-US" dirty="0" smtClean="0"/>
              <a:t>the LIS2DH </a:t>
            </a:r>
            <a:r>
              <a:rPr lang="en-US" dirty="0"/>
              <a:t>and LIS3DH accelerometers, by </a:t>
            </a:r>
            <a:r>
              <a:rPr lang="en-US" dirty="0" smtClean="0"/>
              <a:t>letting users </a:t>
            </a:r>
            <a:r>
              <a:rPr lang="en-US" dirty="0"/>
              <a:t>setting up registers in an easy </a:t>
            </a:r>
            <a:r>
              <a:rPr lang="en-US" dirty="0" smtClean="0"/>
              <a:t>and “friendly</a:t>
            </a:r>
            <a:r>
              <a:rPr lang="en-US" dirty="0"/>
              <a:t>” way. This tool will come very </a:t>
            </a:r>
            <a:r>
              <a:rPr lang="en-US" dirty="0" smtClean="0"/>
              <a:t>handy during </a:t>
            </a:r>
            <a:r>
              <a:rPr lang="en-US" dirty="0"/>
              <a:t>debugging or just discovering phase.</a:t>
            </a:r>
          </a:p>
          <a:p>
            <a:r>
              <a:rPr lang="en-US" dirty="0"/>
              <a:t> All registers can be set or changed by setting </a:t>
            </a:r>
            <a:r>
              <a:rPr lang="en-US" dirty="0" smtClean="0"/>
              <a:t>up values </a:t>
            </a:r>
            <a:r>
              <a:rPr lang="en-US" dirty="0"/>
              <a:t>directly or by checking register’s options</a:t>
            </a:r>
            <a:r>
              <a:rPr lang="en-US" dirty="0" smtClean="0"/>
              <a:t>. </a:t>
            </a:r>
            <a:r>
              <a:rPr lang="en-US" dirty="0"/>
              <a:t>Once the register setup is complete, the </a:t>
            </a:r>
            <a:r>
              <a:rPr lang="en-US" dirty="0" smtClean="0"/>
              <a:t>setup can </a:t>
            </a:r>
            <a:r>
              <a:rPr lang="en-US" dirty="0"/>
              <a:t>be saved into a file and reloaded for </a:t>
            </a:r>
            <a:r>
              <a:rPr lang="en-US" dirty="0" smtClean="0"/>
              <a:t>later use</a:t>
            </a:r>
            <a:r>
              <a:rPr lang="en-US" dirty="0"/>
              <a:t>. The file can also be shared with </a:t>
            </a:r>
            <a:r>
              <a:rPr lang="en-US" dirty="0" err="1"/>
              <a:t>Unico</a:t>
            </a:r>
            <a:r>
              <a:rPr lang="en-US" dirty="0"/>
              <a:t> GUI</a:t>
            </a:r>
            <a:endParaRPr lang="pt-BR" dirty="0"/>
          </a:p>
        </p:txBody>
      </p:sp>
    </p:spTree>
    <p:extLst>
      <p:ext uri="{BB962C8B-B14F-4D97-AF65-F5344CB8AC3E}">
        <p14:creationId xmlns:p14="http://schemas.microsoft.com/office/powerpoint/2010/main" val="2449279403"/>
      </p:ext>
    </p:extLst>
  </p:cSld>
  <p:clrMapOvr>
    <a:masterClrMapping/>
  </p:clrMapOvr>
  <p:transition spd="slow">
    <p:wipe dir="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MEMS Enabler</a:t>
            </a:r>
            <a:endParaRPr lang="pt-BR" dirty="0"/>
          </a:p>
        </p:txBody>
      </p:sp>
      <p:sp>
        <p:nvSpPr>
          <p:cNvPr id="5" name="Content Placeholder 4"/>
          <p:cNvSpPr>
            <a:spLocks noGrp="1"/>
          </p:cNvSpPr>
          <p:nvPr>
            <p:ph idx="1"/>
          </p:nvPr>
        </p:nvSpPr>
        <p:spPr>
          <a:xfrm>
            <a:off x="457200" y="1277496"/>
            <a:ext cx="8229600" cy="1015663"/>
          </a:xfrm>
        </p:spPr>
        <p:txBody>
          <a:bodyPr/>
          <a:lstStyle/>
          <a:p>
            <a:r>
              <a:rPr lang="pt-BR" dirty="0" smtClean="0"/>
              <a:t>This setup will allow the DataReady Interrupt to be directed to INT1 and the OutputDataRate to be at 100Hz with 2G scale in LowPowerMode</a:t>
            </a:r>
            <a:endParaRPr lang="pt-BR" dirty="0"/>
          </a:p>
        </p:txBody>
      </p:sp>
      <p:pic>
        <p:nvPicPr>
          <p:cNvPr id="8" name="Picture 7"/>
          <p:cNvPicPr>
            <a:picLocks noChangeAspect="1"/>
          </p:cNvPicPr>
          <p:nvPr/>
        </p:nvPicPr>
        <p:blipFill>
          <a:blip r:embed="rId2"/>
          <a:stretch>
            <a:fillRect/>
          </a:stretch>
        </p:blipFill>
        <p:spPr>
          <a:xfrm>
            <a:off x="1336914" y="2243274"/>
            <a:ext cx="6470171" cy="4616629"/>
          </a:xfrm>
          <a:prstGeom prst="rect">
            <a:avLst/>
          </a:prstGeom>
        </p:spPr>
      </p:pic>
      <p:sp>
        <p:nvSpPr>
          <p:cNvPr id="9" name="Rectangle 8"/>
          <p:cNvSpPr/>
          <p:nvPr/>
        </p:nvSpPr>
        <p:spPr>
          <a:xfrm>
            <a:off x="4418620" y="2590800"/>
            <a:ext cx="106778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ctangle 9"/>
          <p:cNvSpPr/>
          <p:nvPr/>
        </p:nvSpPr>
        <p:spPr>
          <a:xfrm>
            <a:off x="4343400" y="3124200"/>
            <a:ext cx="53389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ctangle 10"/>
          <p:cNvSpPr/>
          <p:nvPr/>
        </p:nvSpPr>
        <p:spPr>
          <a:xfrm>
            <a:off x="5562600" y="2514599"/>
            <a:ext cx="1066800" cy="744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603373707"/>
      </p:ext>
    </p:extLst>
  </p:cSld>
  <p:clrMapOvr>
    <a:masterClrMapping/>
  </p:clrMapOvr>
  <p:transition spd="slow">
    <p:wipe dir="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INCLINOMETER – controle.c</a:t>
            </a:r>
            <a:endParaRPr lang="pt-BR" dirty="0"/>
          </a:p>
        </p:txBody>
      </p:sp>
      <p:sp>
        <p:nvSpPr>
          <p:cNvPr id="4" name="Rectangle 3"/>
          <p:cNvSpPr/>
          <p:nvPr/>
        </p:nvSpPr>
        <p:spPr>
          <a:xfrm>
            <a:off x="990600" y="1259632"/>
            <a:ext cx="5181600" cy="5001369"/>
          </a:xfrm>
          <a:prstGeom prst="rect">
            <a:avLst/>
          </a:prstGeom>
        </p:spPr>
        <p:txBody>
          <a:bodyPr wrap="square">
            <a:spAutoFit/>
          </a:bodyPr>
          <a:lstStyle/>
          <a:p>
            <a:pPr defTabSz="194400"/>
            <a:r>
              <a:rPr lang="pt-BR" sz="1100" dirty="0">
                <a:solidFill>
                  <a:srgbClr val="008080"/>
                </a:solidFill>
                <a:highlight>
                  <a:srgbClr val="FFFFFF"/>
                </a:highlight>
              </a:rPr>
              <a:t>/**</a:t>
            </a:r>
          </a:p>
          <a:p>
            <a:pPr defTabSz="194400"/>
            <a:r>
              <a:rPr lang="pt-BR" sz="1100" dirty="0">
                <a:solidFill>
                  <a:srgbClr val="008080"/>
                </a:solidFill>
                <a:highlight>
                  <a:srgbClr val="FFFFFF"/>
                </a:highlight>
              </a:rPr>
              <a:t>*  Inicializa o acelerometro</a:t>
            </a:r>
          </a:p>
          <a:p>
            <a:pPr defTabSz="194400"/>
            <a:r>
              <a:rPr lang="pt-BR" sz="1100" dirty="0">
                <a:solidFill>
                  <a:srgbClr val="008080"/>
                </a:solidFill>
                <a:highlight>
                  <a:srgbClr val="FFFFFF"/>
                </a:highlight>
              </a:rPr>
              <a:t>**/</a:t>
            </a:r>
            <a:endParaRPr lang="pt-BR" sz="1100" dirty="0">
              <a:solidFill>
                <a:srgbClr val="000000"/>
              </a:solidFill>
              <a:highlight>
                <a:srgbClr val="FFFFFF"/>
              </a:highlight>
            </a:endParaRPr>
          </a:p>
          <a:p>
            <a:pPr defTabSz="194400"/>
            <a:r>
              <a:rPr lang="pt-BR" sz="1100" dirty="0">
                <a:solidFill>
                  <a:srgbClr val="8000FF"/>
                </a:solidFill>
                <a:highlight>
                  <a:srgbClr val="FFFFFF"/>
                </a:highlight>
              </a:rPr>
              <a:t>void</a:t>
            </a:r>
            <a:r>
              <a:rPr lang="pt-BR" sz="1100" dirty="0">
                <a:solidFill>
                  <a:srgbClr val="000000"/>
                </a:solidFill>
                <a:highlight>
                  <a:srgbClr val="FFFFFF"/>
                </a:highlight>
              </a:rPr>
              <a:t> MEMS_Startup </a:t>
            </a:r>
            <a:r>
              <a:rPr lang="pt-BR" sz="1100" b="1" dirty="0">
                <a:solidFill>
                  <a:srgbClr val="000080"/>
                </a:solidFill>
                <a:highlight>
                  <a:srgbClr val="FFFFFF"/>
                </a:highlight>
              </a:rPr>
              <a:t>(</a:t>
            </a:r>
            <a:r>
              <a:rPr lang="pt-BR" sz="1100" dirty="0">
                <a:solidFill>
                  <a:srgbClr val="8000FF"/>
                </a:solidFill>
                <a:highlight>
                  <a:srgbClr val="FFFFFF"/>
                </a:highlight>
              </a:rPr>
              <a:t>void</a:t>
            </a:r>
            <a:r>
              <a:rPr lang="pt-BR" sz="1100" b="1" dirty="0">
                <a:solidFill>
                  <a:srgbClr val="000080"/>
                </a:solidFill>
                <a:highlight>
                  <a:srgbClr val="FFFFFF"/>
                </a:highlight>
              </a:rPr>
              <a:t>)</a:t>
            </a:r>
            <a:endParaRPr lang="pt-BR" sz="1100" dirty="0">
              <a:solidFill>
                <a:srgbClr val="000000"/>
              </a:solidFill>
              <a:highlight>
                <a:srgbClr val="FFFFFF"/>
              </a:highlight>
            </a:endParaRPr>
          </a:p>
          <a:p>
            <a:pPr defTabSz="194400"/>
            <a:r>
              <a:rPr lang="pt-BR" sz="1100" b="1" dirty="0">
                <a:solidFill>
                  <a:srgbClr val="000080"/>
                </a:solidFill>
                <a:highlight>
                  <a:srgbClr val="FFFFFF"/>
                </a:highlight>
              </a:rPr>
              <a:t>{</a:t>
            </a:r>
            <a:endParaRPr lang="pt-BR" sz="1100" dirty="0">
              <a:solidFill>
                <a:srgbClr val="000000"/>
              </a:solidFill>
              <a:highlight>
                <a:srgbClr val="FFFFFF"/>
              </a:highlight>
            </a:endParaRPr>
          </a:p>
          <a:p>
            <a:pPr defTabSz="194400"/>
            <a:r>
              <a:rPr lang="pt-BR" sz="1100" dirty="0">
                <a:solidFill>
                  <a:srgbClr val="000000"/>
                </a:solidFill>
                <a:highlight>
                  <a:srgbClr val="FFFFFF"/>
                </a:highlight>
              </a:rPr>
              <a:t>	LIS3DH_GetWHO_AM_I</a:t>
            </a:r>
            <a:r>
              <a:rPr lang="pt-BR" sz="1100" b="1" dirty="0">
                <a:solidFill>
                  <a:srgbClr val="000080"/>
                </a:solidFill>
                <a:highlight>
                  <a:srgbClr val="FFFFFF"/>
                </a:highlight>
              </a:rPr>
              <a:t>(&amp;</a:t>
            </a:r>
            <a:r>
              <a:rPr lang="pt-BR" sz="1100" dirty="0">
                <a:solidFill>
                  <a:srgbClr val="000000"/>
                </a:solidFill>
                <a:highlight>
                  <a:srgbClr val="FFFFFF"/>
                </a:highlight>
              </a:rPr>
              <a:t>WhoAmI</a:t>
            </a:r>
            <a:r>
              <a:rPr lang="pt-BR" sz="1100" b="1" dirty="0">
                <a:solidFill>
                  <a:srgbClr val="000080"/>
                </a:solidFill>
                <a:highlight>
                  <a:srgbClr val="FFFFFF"/>
                </a:highlight>
              </a:rPr>
              <a:t>);</a:t>
            </a:r>
            <a:endParaRPr lang="pt-BR" sz="1100" dirty="0">
              <a:solidFill>
                <a:srgbClr val="000000"/>
              </a:solidFill>
              <a:highlight>
                <a:srgbClr val="FFFFFF"/>
              </a:highlight>
            </a:endParaRPr>
          </a:p>
          <a:p>
            <a:pPr defTabSz="194400"/>
            <a:r>
              <a:rPr lang="pt-BR" sz="1100" dirty="0">
                <a:solidFill>
                  <a:srgbClr val="000000"/>
                </a:solidFill>
                <a:highlight>
                  <a:srgbClr val="FFFFFF"/>
                </a:highlight>
              </a:rPr>
              <a:t>	LIS3DH_WriteReg</a:t>
            </a:r>
            <a:r>
              <a:rPr lang="pt-BR" sz="1100" b="1" dirty="0">
                <a:solidFill>
                  <a:srgbClr val="000080"/>
                </a:solidFill>
                <a:highlight>
                  <a:srgbClr val="FFFFFF"/>
                </a:highlight>
              </a:rPr>
              <a:t>(</a:t>
            </a:r>
            <a:r>
              <a:rPr lang="pt-BR" sz="1100" dirty="0">
                <a:solidFill>
                  <a:srgbClr val="000000"/>
                </a:solidFill>
                <a:highlight>
                  <a:srgbClr val="FFFFFF"/>
                </a:highlight>
              </a:rPr>
              <a:t>LIS3DH_TEMP_CFG_REG</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8000"/>
                </a:solidFill>
                <a:highlight>
                  <a:srgbClr val="FFFFFF"/>
                </a:highlight>
              </a:rPr>
              <a:t>0x00</a:t>
            </a:r>
            <a:r>
              <a:rPr lang="pt-BR" sz="1100" b="1" dirty="0">
                <a:solidFill>
                  <a:srgbClr val="000080"/>
                </a:solidFill>
                <a:highlight>
                  <a:srgbClr val="FFFFFF"/>
                </a:highlight>
              </a:rPr>
              <a:t>);</a:t>
            </a:r>
            <a:r>
              <a:rPr lang="pt-BR" sz="1100" dirty="0">
                <a:solidFill>
                  <a:srgbClr val="000000"/>
                </a:solidFill>
                <a:highlight>
                  <a:srgbClr val="FFFFFF"/>
                </a:highlight>
              </a:rPr>
              <a:t>	</a:t>
            </a:r>
          </a:p>
          <a:p>
            <a:pPr defTabSz="194400"/>
            <a:r>
              <a:rPr lang="pt-BR" sz="1100" dirty="0">
                <a:solidFill>
                  <a:srgbClr val="000000"/>
                </a:solidFill>
                <a:highlight>
                  <a:srgbClr val="FFFFFF"/>
                </a:highlight>
              </a:rPr>
              <a:t>	LIS3DH_WriteReg</a:t>
            </a:r>
            <a:r>
              <a:rPr lang="pt-BR" sz="1100" b="1" dirty="0">
                <a:solidFill>
                  <a:srgbClr val="000080"/>
                </a:solidFill>
                <a:highlight>
                  <a:srgbClr val="FFFFFF"/>
                </a:highlight>
              </a:rPr>
              <a:t>(</a:t>
            </a:r>
            <a:r>
              <a:rPr lang="pt-BR" sz="1100" dirty="0">
                <a:solidFill>
                  <a:srgbClr val="000000"/>
                </a:solidFill>
                <a:highlight>
                  <a:srgbClr val="FFFFFF"/>
                </a:highlight>
              </a:rPr>
              <a:t>LIS3DH_CTRL_REG1</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8000"/>
                </a:solidFill>
                <a:highlight>
                  <a:srgbClr val="FFFFFF"/>
                </a:highlight>
              </a:rPr>
              <a:t>0x5F</a:t>
            </a:r>
            <a:r>
              <a:rPr lang="pt-BR" sz="1100" b="1" dirty="0">
                <a:solidFill>
                  <a:srgbClr val="000080"/>
                </a:solidFill>
                <a:highlight>
                  <a:srgbClr val="FFFFFF"/>
                </a:highlight>
              </a:rPr>
              <a:t>);</a:t>
            </a:r>
            <a:endParaRPr lang="pt-BR" sz="1100" dirty="0">
              <a:solidFill>
                <a:srgbClr val="000000"/>
              </a:solidFill>
              <a:highlight>
                <a:srgbClr val="FFFFFF"/>
              </a:highlight>
            </a:endParaRPr>
          </a:p>
          <a:p>
            <a:pPr defTabSz="194400"/>
            <a:r>
              <a:rPr lang="pt-BR" sz="1100" dirty="0">
                <a:solidFill>
                  <a:srgbClr val="000000"/>
                </a:solidFill>
                <a:highlight>
                  <a:srgbClr val="FFFFFF"/>
                </a:highlight>
              </a:rPr>
              <a:t>	LIS3DH_WriteReg</a:t>
            </a:r>
            <a:r>
              <a:rPr lang="pt-BR" sz="1100" b="1" dirty="0">
                <a:solidFill>
                  <a:srgbClr val="000080"/>
                </a:solidFill>
                <a:highlight>
                  <a:srgbClr val="FFFFFF"/>
                </a:highlight>
              </a:rPr>
              <a:t>(</a:t>
            </a:r>
            <a:r>
              <a:rPr lang="pt-BR" sz="1100" dirty="0">
                <a:solidFill>
                  <a:srgbClr val="000000"/>
                </a:solidFill>
                <a:highlight>
                  <a:srgbClr val="FFFFFF"/>
                </a:highlight>
              </a:rPr>
              <a:t>LIS3DH_CTRL_REG2</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8000"/>
                </a:solidFill>
                <a:highlight>
                  <a:srgbClr val="FFFFFF"/>
                </a:highlight>
              </a:rPr>
              <a:t>0x00</a:t>
            </a:r>
            <a:r>
              <a:rPr lang="pt-BR" sz="1100" b="1" dirty="0">
                <a:solidFill>
                  <a:srgbClr val="000080"/>
                </a:solidFill>
                <a:highlight>
                  <a:srgbClr val="FFFFFF"/>
                </a:highlight>
              </a:rPr>
              <a:t>);</a:t>
            </a:r>
            <a:endParaRPr lang="pt-BR" sz="1100" dirty="0">
              <a:solidFill>
                <a:srgbClr val="000000"/>
              </a:solidFill>
              <a:highlight>
                <a:srgbClr val="FFFFFF"/>
              </a:highlight>
            </a:endParaRPr>
          </a:p>
          <a:p>
            <a:pPr defTabSz="194400"/>
            <a:r>
              <a:rPr lang="pt-BR" sz="1100" dirty="0">
                <a:solidFill>
                  <a:srgbClr val="000000"/>
                </a:solidFill>
                <a:highlight>
                  <a:srgbClr val="FFFFFF"/>
                </a:highlight>
              </a:rPr>
              <a:t>	LIS3DH_WriteReg</a:t>
            </a:r>
            <a:r>
              <a:rPr lang="pt-BR" sz="1100" b="1" dirty="0">
                <a:solidFill>
                  <a:srgbClr val="000080"/>
                </a:solidFill>
                <a:highlight>
                  <a:srgbClr val="FFFFFF"/>
                </a:highlight>
              </a:rPr>
              <a:t>(</a:t>
            </a:r>
            <a:r>
              <a:rPr lang="pt-BR" sz="1100" dirty="0">
                <a:solidFill>
                  <a:srgbClr val="000000"/>
                </a:solidFill>
                <a:highlight>
                  <a:srgbClr val="FFFFFF"/>
                </a:highlight>
              </a:rPr>
              <a:t>LIS3DH_CTRL_REG3</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8000"/>
                </a:solidFill>
                <a:highlight>
                  <a:srgbClr val="FFFFFF"/>
                </a:highlight>
              </a:rPr>
              <a:t>0x50</a:t>
            </a:r>
            <a:r>
              <a:rPr lang="pt-BR" sz="1100" b="1" dirty="0">
                <a:solidFill>
                  <a:srgbClr val="000080"/>
                </a:solidFill>
                <a:highlight>
                  <a:srgbClr val="FFFFFF"/>
                </a:highlight>
              </a:rPr>
              <a:t>);</a:t>
            </a:r>
            <a:endParaRPr lang="pt-BR" sz="1100" dirty="0">
              <a:solidFill>
                <a:srgbClr val="000000"/>
              </a:solidFill>
              <a:highlight>
                <a:srgbClr val="FFFFFF"/>
              </a:highlight>
            </a:endParaRPr>
          </a:p>
          <a:p>
            <a:pPr defTabSz="194400"/>
            <a:r>
              <a:rPr lang="pt-BR" sz="1100" dirty="0">
                <a:solidFill>
                  <a:srgbClr val="000000"/>
                </a:solidFill>
                <a:highlight>
                  <a:srgbClr val="FFFFFF"/>
                </a:highlight>
              </a:rPr>
              <a:t>	LIS3DH_WriteReg</a:t>
            </a:r>
            <a:r>
              <a:rPr lang="pt-BR" sz="1100" b="1" dirty="0">
                <a:solidFill>
                  <a:srgbClr val="000080"/>
                </a:solidFill>
                <a:highlight>
                  <a:srgbClr val="FFFFFF"/>
                </a:highlight>
              </a:rPr>
              <a:t>(</a:t>
            </a:r>
            <a:r>
              <a:rPr lang="pt-BR" sz="1100" dirty="0">
                <a:solidFill>
                  <a:srgbClr val="000000"/>
                </a:solidFill>
                <a:highlight>
                  <a:srgbClr val="FFFFFF"/>
                </a:highlight>
              </a:rPr>
              <a:t>LIS3DH_CTRL_REG4</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8000"/>
                </a:solidFill>
                <a:highlight>
                  <a:srgbClr val="FFFFFF"/>
                </a:highlight>
              </a:rPr>
              <a:t>0x80</a:t>
            </a:r>
            <a:r>
              <a:rPr lang="pt-BR" sz="1100" b="1" dirty="0">
                <a:solidFill>
                  <a:srgbClr val="000080"/>
                </a:solidFill>
                <a:highlight>
                  <a:srgbClr val="FFFFFF"/>
                </a:highlight>
              </a:rPr>
              <a:t>);</a:t>
            </a:r>
            <a:endParaRPr lang="pt-BR" sz="1100" dirty="0">
              <a:solidFill>
                <a:srgbClr val="000000"/>
              </a:solidFill>
              <a:highlight>
                <a:srgbClr val="FFFFFF"/>
              </a:highlight>
            </a:endParaRPr>
          </a:p>
          <a:p>
            <a:pPr defTabSz="194400"/>
            <a:r>
              <a:rPr lang="pt-BR" sz="1100" dirty="0">
                <a:solidFill>
                  <a:srgbClr val="000000"/>
                </a:solidFill>
                <a:highlight>
                  <a:srgbClr val="FFFFFF"/>
                </a:highlight>
              </a:rPr>
              <a:t>	LIS3DH_WriteReg</a:t>
            </a:r>
            <a:r>
              <a:rPr lang="pt-BR" sz="1100" b="1" dirty="0">
                <a:solidFill>
                  <a:srgbClr val="000080"/>
                </a:solidFill>
                <a:highlight>
                  <a:srgbClr val="FFFFFF"/>
                </a:highlight>
              </a:rPr>
              <a:t>(</a:t>
            </a:r>
            <a:r>
              <a:rPr lang="pt-BR" sz="1100" dirty="0">
                <a:solidFill>
                  <a:srgbClr val="000000"/>
                </a:solidFill>
                <a:highlight>
                  <a:srgbClr val="FFFFFF"/>
                </a:highlight>
              </a:rPr>
              <a:t>LIS3DH_CTRL_REG5</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8000"/>
                </a:solidFill>
                <a:highlight>
                  <a:srgbClr val="FFFFFF"/>
                </a:highlight>
              </a:rPr>
              <a:t>0x00</a:t>
            </a:r>
            <a:r>
              <a:rPr lang="pt-BR" sz="1100" b="1" dirty="0">
                <a:solidFill>
                  <a:srgbClr val="000080"/>
                </a:solidFill>
                <a:highlight>
                  <a:srgbClr val="FFFFFF"/>
                </a:highlight>
              </a:rPr>
              <a:t>);</a:t>
            </a:r>
            <a:endParaRPr lang="pt-BR" sz="1100" dirty="0">
              <a:solidFill>
                <a:srgbClr val="000000"/>
              </a:solidFill>
              <a:highlight>
                <a:srgbClr val="FFFFFF"/>
              </a:highlight>
            </a:endParaRPr>
          </a:p>
          <a:p>
            <a:pPr defTabSz="194400"/>
            <a:r>
              <a:rPr lang="pt-BR" sz="1100" dirty="0">
                <a:solidFill>
                  <a:srgbClr val="000000"/>
                </a:solidFill>
                <a:highlight>
                  <a:srgbClr val="FFFFFF"/>
                </a:highlight>
              </a:rPr>
              <a:t>	LIS3DH_WriteReg</a:t>
            </a:r>
            <a:r>
              <a:rPr lang="pt-BR" sz="1100" b="1" dirty="0">
                <a:solidFill>
                  <a:srgbClr val="000080"/>
                </a:solidFill>
                <a:highlight>
                  <a:srgbClr val="FFFFFF"/>
                </a:highlight>
              </a:rPr>
              <a:t>(</a:t>
            </a:r>
            <a:r>
              <a:rPr lang="pt-BR" sz="1100" dirty="0">
                <a:solidFill>
                  <a:srgbClr val="000000"/>
                </a:solidFill>
                <a:highlight>
                  <a:srgbClr val="FFFFFF"/>
                </a:highlight>
              </a:rPr>
              <a:t>LIS3DH_CTRL_REG6</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8000"/>
                </a:solidFill>
                <a:highlight>
                  <a:srgbClr val="FFFFFF"/>
                </a:highlight>
              </a:rPr>
              <a:t>0x00</a:t>
            </a:r>
            <a:r>
              <a:rPr lang="pt-BR" sz="1100" b="1" dirty="0">
                <a:solidFill>
                  <a:srgbClr val="000080"/>
                </a:solidFill>
                <a:highlight>
                  <a:srgbClr val="FFFFFF"/>
                </a:highlight>
              </a:rPr>
              <a:t>);</a:t>
            </a:r>
            <a:r>
              <a:rPr lang="pt-BR" sz="1100" dirty="0">
                <a:solidFill>
                  <a:srgbClr val="000000"/>
                </a:solidFill>
                <a:highlight>
                  <a:srgbClr val="FFFFFF"/>
                </a:highlight>
              </a:rPr>
              <a:t>	</a:t>
            </a:r>
          </a:p>
          <a:p>
            <a:pPr defTabSz="194400"/>
            <a:r>
              <a:rPr lang="pt-BR" sz="1100" dirty="0">
                <a:solidFill>
                  <a:srgbClr val="000000"/>
                </a:solidFill>
                <a:highlight>
                  <a:srgbClr val="FFFFFF"/>
                </a:highlight>
              </a:rPr>
              <a:t>	LIS3DH_WriteReg</a:t>
            </a:r>
            <a:r>
              <a:rPr lang="pt-BR" sz="1100" b="1" dirty="0">
                <a:solidFill>
                  <a:srgbClr val="000080"/>
                </a:solidFill>
                <a:highlight>
                  <a:srgbClr val="FFFFFF"/>
                </a:highlight>
              </a:rPr>
              <a:t>(</a:t>
            </a:r>
            <a:r>
              <a:rPr lang="pt-BR" sz="1100" dirty="0">
                <a:solidFill>
                  <a:srgbClr val="000000"/>
                </a:solidFill>
                <a:highlight>
                  <a:srgbClr val="FFFFFF"/>
                </a:highlight>
              </a:rPr>
              <a:t>LIS3DH_REFERENCE_REG</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8000"/>
                </a:solidFill>
                <a:highlight>
                  <a:srgbClr val="FFFFFF"/>
                </a:highlight>
              </a:rPr>
              <a:t>0x00</a:t>
            </a:r>
            <a:r>
              <a:rPr lang="pt-BR" sz="1100" b="1" dirty="0">
                <a:solidFill>
                  <a:srgbClr val="000080"/>
                </a:solidFill>
                <a:highlight>
                  <a:srgbClr val="FFFFFF"/>
                </a:highlight>
              </a:rPr>
              <a:t>);</a:t>
            </a:r>
            <a:r>
              <a:rPr lang="pt-BR" sz="1100" dirty="0">
                <a:solidFill>
                  <a:srgbClr val="000000"/>
                </a:solidFill>
                <a:highlight>
                  <a:srgbClr val="FFFFFF"/>
                </a:highlight>
              </a:rPr>
              <a:t>	</a:t>
            </a:r>
          </a:p>
          <a:p>
            <a:pPr defTabSz="194400"/>
            <a:r>
              <a:rPr lang="pt-BR" sz="1100" dirty="0">
                <a:solidFill>
                  <a:srgbClr val="000000"/>
                </a:solidFill>
                <a:highlight>
                  <a:srgbClr val="FFFFFF"/>
                </a:highlight>
              </a:rPr>
              <a:t>	LIS3DH_WriteReg</a:t>
            </a:r>
            <a:r>
              <a:rPr lang="pt-BR" sz="1100" b="1" dirty="0">
                <a:solidFill>
                  <a:srgbClr val="000080"/>
                </a:solidFill>
                <a:highlight>
                  <a:srgbClr val="FFFFFF"/>
                </a:highlight>
              </a:rPr>
              <a:t>(</a:t>
            </a:r>
            <a:r>
              <a:rPr lang="pt-BR" sz="1100" dirty="0">
                <a:solidFill>
                  <a:srgbClr val="000000"/>
                </a:solidFill>
                <a:highlight>
                  <a:srgbClr val="FFFFFF"/>
                </a:highlight>
              </a:rPr>
              <a:t>LIS3DH_FIFO_CTRL_REG</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8000"/>
                </a:solidFill>
                <a:highlight>
                  <a:srgbClr val="FFFFFF"/>
                </a:highlight>
              </a:rPr>
              <a:t>0x00</a:t>
            </a:r>
            <a:r>
              <a:rPr lang="pt-BR" sz="1100" b="1" dirty="0">
                <a:solidFill>
                  <a:srgbClr val="000080"/>
                </a:solidFill>
                <a:highlight>
                  <a:srgbClr val="FFFFFF"/>
                </a:highlight>
              </a:rPr>
              <a:t>);</a:t>
            </a:r>
            <a:r>
              <a:rPr lang="pt-BR" sz="1100" dirty="0">
                <a:solidFill>
                  <a:srgbClr val="000000"/>
                </a:solidFill>
                <a:highlight>
                  <a:srgbClr val="FFFFFF"/>
                </a:highlight>
              </a:rPr>
              <a:t>	</a:t>
            </a:r>
          </a:p>
          <a:p>
            <a:pPr defTabSz="194400"/>
            <a:r>
              <a:rPr lang="pt-BR" sz="1100" dirty="0">
                <a:solidFill>
                  <a:srgbClr val="000000"/>
                </a:solidFill>
                <a:highlight>
                  <a:srgbClr val="FFFFFF"/>
                </a:highlight>
              </a:rPr>
              <a:t>	LIS3DH_WriteReg</a:t>
            </a:r>
            <a:r>
              <a:rPr lang="pt-BR" sz="1100" b="1" dirty="0">
                <a:solidFill>
                  <a:srgbClr val="000080"/>
                </a:solidFill>
                <a:highlight>
                  <a:srgbClr val="FFFFFF"/>
                </a:highlight>
              </a:rPr>
              <a:t>(</a:t>
            </a:r>
            <a:r>
              <a:rPr lang="pt-BR" sz="1100" dirty="0">
                <a:solidFill>
                  <a:srgbClr val="000000"/>
                </a:solidFill>
                <a:highlight>
                  <a:srgbClr val="FFFFFF"/>
                </a:highlight>
              </a:rPr>
              <a:t>LIS3DH_INT1_CFG</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8000"/>
                </a:solidFill>
                <a:highlight>
                  <a:srgbClr val="FFFFFF"/>
                </a:highlight>
              </a:rPr>
              <a:t>0x00</a:t>
            </a:r>
            <a:r>
              <a:rPr lang="pt-BR" sz="1100" b="1" dirty="0">
                <a:solidFill>
                  <a:srgbClr val="000080"/>
                </a:solidFill>
                <a:highlight>
                  <a:srgbClr val="FFFFFF"/>
                </a:highlight>
              </a:rPr>
              <a:t>);</a:t>
            </a:r>
            <a:endParaRPr lang="pt-BR" sz="1100" dirty="0">
              <a:solidFill>
                <a:srgbClr val="000000"/>
              </a:solidFill>
              <a:highlight>
                <a:srgbClr val="FFFFFF"/>
              </a:highlight>
            </a:endParaRPr>
          </a:p>
          <a:p>
            <a:pPr defTabSz="194400"/>
            <a:r>
              <a:rPr lang="pt-BR" sz="1100" dirty="0">
                <a:solidFill>
                  <a:srgbClr val="000000"/>
                </a:solidFill>
                <a:highlight>
                  <a:srgbClr val="FFFFFF"/>
                </a:highlight>
              </a:rPr>
              <a:t>	LIS3DH_WriteReg</a:t>
            </a:r>
            <a:r>
              <a:rPr lang="pt-BR" sz="1100" b="1" dirty="0">
                <a:solidFill>
                  <a:srgbClr val="000080"/>
                </a:solidFill>
                <a:highlight>
                  <a:srgbClr val="FFFFFF"/>
                </a:highlight>
              </a:rPr>
              <a:t>(</a:t>
            </a:r>
            <a:r>
              <a:rPr lang="pt-BR" sz="1100" dirty="0">
                <a:solidFill>
                  <a:srgbClr val="000000"/>
                </a:solidFill>
                <a:highlight>
                  <a:srgbClr val="FFFFFF"/>
                </a:highlight>
              </a:rPr>
              <a:t>LIS3DH_INT1_THS</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8000"/>
                </a:solidFill>
                <a:highlight>
                  <a:srgbClr val="FFFFFF"/>
                </a:highlight>
              </a:rPr>
              <a:t>0x00</a:t>
            </a:r>
            <a:r>
              <a:rPr lang="pt-BR" sz="1100" b="1" dirty="0">
                <a:solidFill>
                  <a:srgbClr val="000080"/>
                </a:solidFill>
                <a:highlight>
                  <a:srgbClr val="FFFFFF"/>
                </a:highlight>
              </a:rPr>
              <a:t>);</a:t>
            </a:r>
            <a:endParaRPr lang="pt-BR" sz="1100" dirty="0">
              <a:solidFill>
                <a:srgbClr val="000000"/>
              </a:solidFill>
              <a:highlight>
                <a:srgbClr val="FFFFFF"/>
              </a:highlight>
            </a:endParaRPr>
          </a:p>
          <a:p>
            <a:pPr defTabSz="194400"/>
            <a:r>
              <a:rPr lang="pt-BR" sz="1100" dirty="0">
                <a:solidFill>
                  <a:srgbClr val="000000"/>
                </a:solidFill>
                <a:highlight>
                  <a:srgbClr val="FFFFFF"/>
                </a:highlight>
              </a:rPr>
              <a:t>	LIS3DH_WriteReg</a:t>
            </a:r>
            <a:r>
              <a:rPr lang="pt-BR" sz="1100" b="1" dirty="0">
                <a:solidFill>
                  <a:srgbClr val="000080"/>
                </a:solidFill>
                <a:highlight>
                  <a:srgbClr val="FFFFFF"/>
                </a:highlight>
              </a:rPr>
              <a:t>(</a:t>
            </a:r>
            <a:r>
              <a:rPr lang="pt-BR" sz="1100" dirty="0">
                <a:solidFill>
                  <a:srgbClr val="000000"/>
                </a:solidFill>
                <a:highlight>
                  <a:srgbClr val="FFFFFF"/>
                </a:highlight>
              </a:rPr>
              <a:t>LIS3DH_INT1_DURATION</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8000"/>
                </a:solidFill>
                <a:highlight>
                  <a:srgbClr val="FFFFFF"/>
                </a:highlight>
              </a:rPr>
              <a:t>0x00</a:t>
            </a:r>
            <a:r>
              <a:rPr lang="pt-BR" sz="1100" b="1" dirty="0">
                <a:solidFill>
                  <a:srgbClr val="000080"/>
                </a:solidFill>
                <a:highlight>
                  <a:srgbClr val="FFFFFF"/>
                </a:highlight>
              </a:rPr>
              <a:t>);</a:t>
            </a:r>
            <a:endParaRPr lang="pt-BR" sz="1100" dirty="0">
              <a:solidFill>
                <a:srgbClr val="000000"/>
              </a:solidFill>
              <a:highlight>
                <a:srgbClr val="FFFFFF"/>
              </a:highlight>
            </a:endParaRPr>
          </a:p>
          <a:p>
            <a:pPr defTabSz="194400"/>
            <a:r>
              <a:rPr lang="pt-BR" sz="1100" dirty="0">
                <a:solidFill>
                  <a:srgbClr val="000000"/>
                </a:solidFill>
                <a:highlight>
                  <a:srgbClr val="FFFFFF"/>
                </a:highlight>
              </a:rPr>
              <a:t>	LIS3DH_WriteReg</a:t>
            </a:r>
            <a:r>
              <a:rPr lang="pt-BR" sz="1100" b="1" dirty="0">
                <a:solidFill>
                  <a:srgbClr val="000080"/>
                </a:solidFill>
                <a:highlight>
                  <a:srgbClr val="FFFFFF"/>
                </a:highlight>
              </a:rPr>
              <a:t>(</a:t>
            </a:r>
            <a:r>
              <a:rPr lang="pt-BR" sz="1100" dirty="0">
                <a:solidFill>
                  <a:srgbClr val="000000"/>
                </a:solidFill>
                <a:highlight>
                  <a:srgbClr val="FFFFFF"/>
                </a:highlight>
              </a:rPr>
              <a:t>LIS3DH_INT2_CFG</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8000"/>
                </a:solidFill>
                <a:highlight>
                  <a:srgbClr val="FFFFFF"/>
                </a:highlight>
              </a:rPr>
              <a:t>0x00</a:t>
            </a:r>
            <a:r>
              <a:rPr lang="pt-BR" sz="1100" b="1" dirty="0">
                <a:solidFill>
                  <a:srgbClr val="000080"/>
                </a:solidFill>
                <a:highlight>
                  <a:srgbClr val="FFFFFF"/>
                </a:highlight>
              </a:rPr>
              <a:t>);</a:t>
            </a:r>
            <a:r>
              <a:rPr lang="pt-BR" sz="1100" dirty="0">
                <a:solidFill>
                  <a:srgbClr val="000000"/>
                </a:solidFill>
                <a:highlight>
                  <a:srgbClr val="FFFFFF"/>
                </a:highlight>
              </a:rPr>
              <a:t>	</a:t>
            </a:r>
          </a:p>
          <a:p>
            <a:pPr defTabSz="194400"/>
            <a:r>
              <a:rPr lang="pt-BR" sz="1100" dirty="0">
                <a:solidFill>
                  <a:srgbClr val="000000"/>
                </a:solidFill>
                <a:highlight>
                  <a:srgbClr val="FFFFFF"/>
                </a:highlight>
              </a:rPr>
              <a:t>	LIS3DH_WriteReg</a:t>
            </a:r>
            <a:r>
              <a:rPr lang="pt-BR" sz="1100" b="1" dirty="0">
                <a:solidFill>
                  <a:srgbClr val="000080"/>
                </a:solidFill>
                <a:highlight>
                  <a:srgbClr val="FFFFFF"/>
                </a:highlight>
              </a:rPr>
              <a:t>(</a:t>
            </a:r>
            <a:r>
              <a:rPr lang="pt-BR" sz="1100" dirty="0">
                <a:solidFill>
                  <a:srgbClr val="000000"/>
                </a:solidFill>
                <a:highlight>
                  <a:srgbClr val="FFFFFF"/>
                </a:highlight>
              </a:rPr>
              <a:t>LIS3DH_INT2_THS</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8000"/>
                </a:solidFill>
                <a:highlight>
                  <a:srgbClr val="FFFFFF"/>
                </a:highlight>
              </a:rPr>
              <a:t>0x00</a:t>
            </a:r>
            <a:r>
              <a:rPr lang="pt-BR" sz="1100" b="1" dirty="0">
                <a:solidFill>
                  <a:srgbClr val="000080"/>
                </a:solidFill>
                <a:highlight>
                  <a:srgbClr val="FFFFFF"/>
                </a:highlight>
              </a:rPr>
              <a:t>);</a:t>
            </a:r>
            <a:r>
              <a:rPr lang="pt-BR" sz="1100" dirty="0">
                <a:solidFill>
                  <a:srgbClr val="000000"/>
                </a:solidFill>
                <a:highlight>
                  <a:srgbClr val="FFFFFF"/>
                </a:highlight>
              </a:rPr>
              <a:t>	</a:t>
            </a:r>
          </a:p>
          <a:p>
            <a:pPr defTabSz="194400"/>
            <a:r>
              <a:rPr lang="pt-BR" sz="1100" dirty="0">
                <a:solidFill>
                  <a:srgbClr val="000000"/>
                </a:solidFill>
                <a:highlight>
                  <a:srgbClr val="FFFFFF"/>
                </a:highlight>
              </a:rPr>
              <a:t>	LIS3DH_WriteReg</a:t>
            </a:r>
            <a:r>
              <a:rPr lang="pt-BR" sz="1100" b="1" dirty="0">
                <a:solidFill>
                  <a:srgbClr val="000080"/>
                </a:solidFill>
                <a:highlight>
                  <a:srgbClr val="FFFFFF"/>
                </a:highlight>
              </a:rPr>
              <a:t>(</a:t>
            </a:r>
            <a:r>
              <a:rPr lang="pt-BR" sz="1100" dirty="0">
                <a:solidFill>
                  <a:srgbClr val="000000"/>
                </a:solidFill>
                <a:highlight>
                  <a:srgbClr val="FFFFFF"/>
                </a:highlight>
              </a:rPr>
              <a:t>LIS3DH_INT2_DURATION</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8000"/>
                </a:solidFill>
                <a:highlight>
                  <a:srgbClr val="FFFFFF"/>
                </a:highlight>
              </a:rPr>
              <a:t>0x00</a:t>
            </a:r>
            <a:r>
              <a:rPr lang="pt-BR" sz="1100" b="1" dirty="0">
                <a:solidFill>
                  <a:srgbClr val="000080"/>
                </a:solidFill>
                <a:highlight>
                  <a:srgbClr val="FFFFFF"/>
                </a:highlight>
              </a:rPr>
              <a:t>);</a:t>
            </a:r>
            <a:r>
              <a:rPr lang="pt-BR" sz="1100" dirty="0">
                <a:solidFill>
                  <a:srgbClr val="000000"/>
                </a:solidFill>
                <a:highlight>
                  <a:srgbClr val="FFFFFF"/>
                </a:highlight>
              </a:rPr>
              <a:t>	</a:t>
            </a:r>
          </a:p>
          <a:p>
            <a:pPr defTabSz="194400"/>
            <a:r>
              <a:rPr lang="pt-BR" sz="1100" dirty="0">
                <a:solidFill>
                  <a:srgbClr val="000000"/>
                </a:solidFill>
                <a:highlight>
                  <a:srgbClr val="FFFFFF"/>
                </a:highlight>
              </a:rPr>
              <a:t>	LIS3DH_WriteReg</a:t>
            </a:r>
            <a:r>
              <a:rPr lang="pt-BR" sz="1100" b="1" dirty="0">
                <a:solidFill>
                  <a:srgbClr val="000080"/>
                </a:solidFill>
                <a:highlight>
                  <a:srgbClr val="FFFFFF"/>
                </a:highlight>
              </a:rPr>
              <a:t>(</a:t>
            </a:r>
            <a:r>
              <a:rPr lang="pt-BR" sz="1100" dirty="0">
                <a:solidFill>
                  <a:srgbClr val="000000"/>
                </a:solidFill>
                <a:highlight>
                  <a:srgbClr val="FFFFFF"/>
                </a:highlight>
              </a:rPr>
              <a:t>LIS3DH_CLICK_CFG</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8000"/>
                </a:solidFill>
                <a:highlight>
                  <a:srgbClr val="FFFFFF"/>
                </a:highlight>
              </a:rPr>
              <a:t>0x00</a:t>
            </a:r>
            <a:r>
              <a:rPr lang="pt-BR" sz="1100" b="1" dirty="0">
                <a:solidFill>
                  <a:srgbClr val="000080"/>
                </a:solidFill>
                <a:highlight>
                  <a:srgbClr val="FFFFFF"/>
                </a:highlight>
              </a:rPr>
              <a:t>);</a:t>
            </a:r>
            <a:r>
              <a:rPr lang="pt-BR" sz="1100" dirty="0">
                <a:solidFill>
                  <a:srgbClr val="000000"/>
                </a:solidFill>
                <a:highlight>
                  <a:srgbClr val="FFFFFF"/>
                </a:highlight>
              </a:rPr>
              <a:t>	</a:t>
            </a:r>
          </a:p>
          <a:p>
            <a:pPr defTabSz="194400"/>
            <a:r>
              <a:rPr lang="pt-BR" sz="1100" dirty="0">
                <a:solidFill>
                  <a:srgbClr val="000000"/>
                </a:solidFill>
                <a:highlight>
                  <a:srgbClr val="FFFFFF"/>
                </a:highlight>
              </a:rPr>
              <a:t>	LIS3DH_WriteReg</a:t>
            </a:r>
            <a:r>
              <a:rPr lang="pt-BR" sz="1100" b="1" dirty="0">
                <a:solidFill>
                  <a:srgbClr val="000080"/>
                </a:solidFill>
                <a:highlight>
                  <a:srgbClr val="FFFFFF"/>
                </a:highlight>
              </a:rPr>
              <a:t>(</a:t>
            </a:r>
            <a:r>
              <a:rPr lang="pt-BR" sz="1100" dirty="0">
                <a:solidFill>
                  <a:srgbClr val="000000"/>
                </a:solidFill>
                <a:highlight>
                  <a:srgbClr val="FFFFFF"/>
                </a:highlight>
              </a:rPr>
              <a:t>LIS3DH_CLICK_THS</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8000"/>
                </a:solidFill>
                <a:highlight>
                  <a:srgbClr val="FFFFFF"/>
                </a:highlight>
              </a:rPr>
              <a:t>0x00</a:t>
            </a:r>
            <a:r>
              <a:rPr lang="pt-BR" sz="1100" b="1" dirty="0">
                <a:solidFill>
                  <a:srgbClr val="000080"/>
                </a:solidFill>
                <a:highlight>
                  <a:srgbClr val="FFFFFF"/>
                </a:highlight>
              </a:rPr>
              <a:t>);</a:t>
            </a:r>
            <a:r>
              <a:rPr lang="pt-BR" sz="1100" dirty="0">
                <a:solidFill>
                  <a:srgbClr val="000000"/>
                </a:solidFill>
                <a:highlight>
                  <a:srgbClr val="FFFFFF"/>
                </a:highlight>
              </a:rPr>
              <a:t>	</a:t>
            </a:r>
          </a:p>
          <a:p>
            <a:pPr defTabSz="194400"/>
            <a:r>
              <a:rPr lang="pt-BR" sz="1100" dirty="0">
                <a:solidFill>
                  <a:srgbClr val="000000"/>
                </a:solidFill>
                <a:highlight>
                  <a:srgbClr val="FFFFFF"/>
                </a:highlight>
              </a:rPr>
              <a:t>	LIS3DH_WriteReg</a:t>
            </a:r>
            <a:r>
              <a:rPr lang="pt-BR" sz="1100" b="1" dirty="0">
                <a:solidFill>
                  <a:srgbClr val="000080"/>
                </a:solidFill>
                <a:highlight>
                  <a:srgbClr val="FFFFFF"/>
                </a:highlight>
              </a:rPr>
              <a:t>(</a:t>
            </a:r>
            <a:r>
              <a:rPr lang="pt-BR" sz="1100" dirty="0">
                <a:solidFill>
                  <a:srgbClr val="000000"/>
                </a:solidFill>
                <a:highlight>
                  <a:srgbClr val="FFFFFF"/>
                </a:highlight>
              </a:rPr>
              <a:t>LIS3DH_TIME_LIMIT</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8000"/>
                </a:solidFill>
                <a:highlight>
                  <a:srgbClr val="FFFFFF"/>
                </a:highlight>
              </a:rPr>
              <a:t>0x00</a:t>
            </a:r>
            <a:r>
              <a:rPr lang="pt-BR" sz="1100" b="1" dirty="0">
                <a:solidFill>
                  <a:srgbClr val="000080"/>
                </a:solidFill>
                <a:highlight>
                  <a:srgbClr val="FFFFFF"/>
                </a:highlight>
              </a:rPr>
              <a:t>);</a:t>
            </a:r>
            <a:r>
              <a:rPr lang="pt-BR" sz="1100" dirty="0">
                <a:solidFill>
                  <a:srgbClr val="000000"/>
                </a:solidFill>
                <a:highlight>
                  <a:srgbClr val="FFFFFF"/>
                </a:highlight>
              </a:rPr>
              <a:t>	</a:t>
            </a:r>
          </a:p>
          <a:p>
            <a:pPr defTabSz="194400"/>
            <a:r>
              <a:rPr lang="pt-BR" sz="1100" dirty="0">
                <a:solidFill>
                  <a:srgbClr val="000000"/>
                </a:solidFill>
                <a:highlight>
                  <a:srgbClr val="FFFFFF"/>
                </a:highlight>
              </a:rPr>
              <a:t>	LIS3DH_WriteReg</a:t>
            </a:r>
            <a:r>
              <a:rPr lang="pt-BR" sz="1100" b="1" dirty="0">
                <a:solidFill>
                  <a:srgbClr val="000080"/>
                </a:solidFill>
                <a:highlight>
                  <a:srgbClr val="FFFFFF"/>
                </a:highlight>
              </a:rPr>
              <a:t>(</a:t>
            </a:r>
            <a:r>
              <a:rPr lang="pt-BR" sz="1100" dirty="0">
                <a:solidFill>
                  <a:srgbClr val="000000"/>
                </a:solidFill>
                <a:highlight>
                  <a:srgbClr val="FFFFFF"/>
                </a:highlight>
              </a:rPr>
              <a:t>LIS3DH_TIME_LATENCY</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8000"/>
                </a:solidFill>
                <a:highlight>
                  <a:srgbClr val="FFFFFF"/>
                </a:highlight>
              </a:rPr>
              <a:t>0x00</a:t>
            </a:r>
            <a:r>
              <a:rPr lang="pt-BR" sz="1100" b="1" dirty="0">
                <a:solidFill>
                  <a:srgbClr val="000080"/>
                </a:solidFill>
                <a:highlight>
                  <a:srgbClr val="FFFFFF"/>
                </a:highlight>
              </a:rPr>
              <a:t>);</a:t>
            </a:r>
            <a:r>
              <a:rPr lang="pt-BR" sz="1100" dirty="0">
                <a:solidFill>
                  <a:srgbClr val="000000"/>
                </a:solidFill>
                <a:highlight>
                  <a:srgbClr val="FFFFFF"/>
                </a:highlight>
              </a:rPr>
              <a:t>	</a:t>
            </a:r>
          </a:p>
          <a:p>
            <a:pPr defTabSz="194400"/>
            <a:r>
              <a:rPr lang="pt-BR" sz="1100" dirty="0">
                <a:solidFill>
                  <a:srgbClr val="000000"/>
                </a:solidFill>
                <a:highlight>
                  <a:srgbClr val="FFFFFF"/>
                </a:highlight>
              </a:rPr>
              <a:t>	LIS3DH_WriteReg</a:t>
            </a:r>
            <a:r>
              <a:rPr lang="pt-BR" sz="1100" b="1" dirty="0">
                <a:solidFill>
                  <a:srgbClr val="000080"/>
                </a:solidFill>
                <a:highlight>
                  <a:srgbClr val="FFFFFF"/>
                </a:highlight>
              </a:rPr>
              <a:t>(</a:t>
            </a:r>
            <a:r>
              <a:rPr lang="pt-BR" sz="1100" dirty="0">
                <a:solidFill>
                  <a:srgbClr val="000000"/>
                </a:solidFill>
                <a:highlight>
                  <a:srgbClr val="FFFFFF"/>
                </a:highlight>
              </a:rPr>
              <a:t>LIS3DH_TIME_WINDOW</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8000"/>
                </a:solidFill>
                <a:highlight>
                  <a:srgbClr val="FFFFFF"/>
                </a:highlight>
              </a:rPr>
              <a:t>0x00</a:t>
            </a:r>
            <a:r>
              <a:rPr lang="pt-BR" sz="1100" b="1" dirty="0">
                <a:solidFill>
                  <a:srgbClr val="000080"/>
                </a:solidFill>
                <a:highlight>
                  <a:srgbClr val="FFFFFF"/>
                </a:highlight>
              </a:rPr>
              <a:t>);</a:t>
            </a:r>
            <a:r>
              <a:rPr lang="pt-BR" sz="1100" dirty="0">
                <a:solidFill>
                  <a:srgbClr val="000000"/>
                </a:solidFill>
                <a:highlight>
                  <a:srgbClr val="FFFFFF"/>
                </a:highlight>
              </a:rPr>
              <a:t>	</a:t>
            </a:r>
          </a:p>
          <a:p>
            <a:pPr defTabSz="194400"/>
            <a:r>
              <a:rPr lang="pt-BR" sz="1100" dirty="0">
                <a:solidFill>
                  <a:srgbClr val="000000"/>
                </a:solidFill>
                <a:highlight>
                  <a:srgbClr val="FFFFFF"/>
                </a:highlight>
              </a:rPr>
              <a:t>	LIS3DH_WriteReg</a:t>
            </a:r>
            <a:r>
              <a:rPr lang="pt-BR" sz="1100" b="1" dirty="0">
                <a:solidFill>
                  <a:srgbClr val="000080"/>
                </a:solidFill>
                <a:highlight>
                  <a:srgbClr val="FFFFFF"/>
                </a:highlight>
              </a:rPr>
              <a:t>(</a:t>
            </a:r>
            <a:r>
              <a:rPr lang="pt-BR" sz="1100" dirty="0">
                <a:solidFill>
                  <a:srgbClr val="FF8000"/>
                </a:solidFill>
                <a:highlight>
                  <a:srgbClr val="FFFFFF"/>
                </a:highlight>
              </a:rPr>
              <a:t>0X3E</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8000"/>
                </a:solidFill>
                <a:highlight>
                  <a:srgbClr val="FFFFFF"/>
                </a:highlight>
              </a:rPr>
              <a:t>0x00</a:t>
            </a:r>
            <a:r>
              <a:rPr lang="pt-BR" sz="1100" b="1" dirty="0">
                <a:solidFill>
                  <a:srgbClr val="000080"/>
                </a:solidFill>
                <a:highlight>
                  <a:srgbClr val="FFFFFF"/>
                </a:highlight>
              </a:rPr>
              <a:t>);</a:t>
            </a:r>
            <a:r>
              <a:rPr lang="pt-BR" sz="1100" dirty="0">
                <a:solidFill>
                  <a:srgbClr val="000000"/>
                </a:solidFill>
                <a:highlight>
                  <a:srgbClr val="FFFFFF"/>
                </a:highlight>
              </a:rPr>
              <a:t>	</a:t>
            </a:r>
          </a:p>
          <a:p>
            <a:pPr defTabSz="194400"/>
            <a:r>
              <a:rPr lang="pt-BR" sz="1100" dirty="0">
                <a:solidFill>
                  <a:srgbClr val="000000"/>
                </a:solidFill>
                <a:highlight>
                  <a:srgbClr val="FFFFFF"/>
                </a:highlight>
              </a:rPr>
              <a:t>	LIS3DH_WriteReg</a:t>
            </a:r>
            <a:r>
              <a:rPr lang="pt-BR" sz="1100" b="1" dirty="0">
                <a:solidFill>
                  <a:srgbClr val="000080"/>
                </a:solidFill>
                <a:highlight>
                  <a:srgbClr val="FFFFFF"/>
                </a:highlight>
              </a:rPr>
              <a:t>(</a:t>
            </a:r>
            <a:r>
              <a:rPr lang="pt-BR" sz="1100" dirty="0">
                <a:solidFill>
                  <a:srgbClr val="FF8000"/>
                </a:solidFill>
                <a:highlight>
                  <a:srgbClr val="FFFFFF"/>
                </a:highlight>
              </a:rPr>
              <a:t>0X3F</a:t>
            </a:r>
            <a:r>
              <a:rPr lang="pt-BR" sz="1100" b="1" dirty="0">
                <a:solidFill>
                  <a:srgbClr val="000080"/>
                </a:solidFill>
                <a:highlight>
                  <a:srgbClr val="FFFFFF"/>
                </a:highlight>
              </a:rPr>
              <a:t>,</a:t>
            </a:r>
            <a:r>
              <a:rPr lang="pt-BR" sz="1100" dirty="0">
                <a:solidFill>
                  <a:srgbClr val="000000"/>
                </a:solidFill>
                <a:highlight>
                  <a:srgbClr val="FFFFFF"/>
                </a:highlight>
              </a:rPr>
              <a:t> </a:t>
            </a:r>
            <a:r>
              <a:rPr lang="pt-BR" sz="1100" dirty="0">
                <a:solidFill>
                  <a:srgbClr val="FF8000"/>
                </a:solidFill>
                <a:highlight>
                  <a:srgbClr val="FFFFFF"/>
                </a:highlight>
              </a:rPr>
              <a:t>0x00</a:t>
            </a:r>
            <a:r>
              <a:rPr lang="pt-BR" sz="1100" b="1" dirty="0">
                <a:solidFill>
                  <a:srgbClr val="000080"/>
                </a:solidFill>
                <a:highlight>
                  <a:srgbClr val="FFFFFF"/>
                </a:highlight>
              </a:rPr>
              <a:t>);</a:t>
            </a:r>
            <a:r>
              <a:rPr lang="pt-BR" sz="1100" dirty="0">
                <a:solidFill>
                  <a:srgbClr val="000000"/>
                </a:solidFill>
                <a:highlight>
                  <a:srgbClr val="FFFFFF"/>
                </a:highlight>
              </a:rPr>
              <a:t>	</a:t>
            </a:r>
          </a:p>
          <a:p>
            <a:pPr defTabSz="194400"/>
            <a:r>
              <a:rPr lang="pt-BR" sz="1100" b="1" dirty="0" smtClean="0">
                <a:solidFill>
                  <a:srgbClr val="000080"/>
                </a:solidFill>
                <a:highlight>
                  <a:srgbClr val="FFFFFF"/>
                </a:highlight>
              </a:rPr>
              <a:t>}</a:t>
            </a:r>
            <a:endParaRPr lang="pt-BR" sz="2400" dirty="0"/>
          </a:p>
        </p:txBody>
      </p:sp>
    </p:spTree>
    <p:extLst>
      <p:ext uri="{BB962C8B-B14F-4D97-AF65-F5344CB8AC3E}">
        <p14:creationId xmlns:p14="http://schemas.microsoft.com/office/powerpoint/2010/main" val="904195659"/>
      </p:ext>
    </p:extLst>
  </p:cSld>
  <p:clrMapOvr>
    <a:masterClrMapping/>
  </p:clrMapOvr>
  <p:transition spd="slow">
    <p:wipe dir="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INCLINOMETER – controle.c</a:t>
            </a:r>
            <a:endParaRPr lang="pt-BR" dirty="0"/>
          </a:p>
        </p:txBody>
      </p:sp>
      <p:sp>
        <p:nvSpPr>
          <p:cNvPr id="3" name="Content Placeholder 2"/>
          <p:cNvSpPr>
            <a:spLocks noGrp="1"/>
          </p:cNvSpPr>
          <p:nvPr>
            <p:ph idx="1"/>
          </p:nvPr>
        </p:nvSpPr>
        <p:spPr>
          <a:xfrm>
            <a:off x="457200" y="1277496"/>
            <a:ext cx="8229600" cy="707886"/>
          </a:xfrm>
        </p:spPr>
        <p:txBody>
          <a:bodyPr/>
          <a:lstStyle/>
          <a:p>
            <a:r>
              <a:rPr lang="pt-BR" dirty="0" smtClean="0"/>
              <a:t>The math function that allows to get the angle refered to the gravity vector or any other inputed vector</a:t>
            </a:r>
            <a:endParaRPr lang="pt-BR" dirty="0"/>
          </a:p>
        </p:txBody>
      </p:sp>
      <p:sp>
        <p:nvSpPr>
          <p:cNvPr id="4" name="Rectangle 3"/>
          <p:cNvSpPr/>
          <p:nvPr/>
        </p:nvSpPr>
        <p:spPr>
          <a:xfrm>
            <a:off x="0" y="2362200"/>
            <a:ext cx="6934200" cy="4093428"/>
          </a:xfrm>
          <a:prstGeom prst="rect">
            <a:avLst/>
          </a:prstGeom>
        </p:spPr>
        <p:txBody>
          <a:bodyPr wrap="square">
            <a:spAutoFit/>
          </a:bodyPr>
          <a:lstStyle/>
          <a:p>
            <a:pPr defTabSz="194400"/>
            <a:r>
              <a:rPr lang="pt-BR" sz="1000" dirty="0">
                <a:solidFill>
                  <a:srgbClr val="008000"/>
                </a:solidFill>
                <a:highlight>
                  <a:srgbClr val="FFFFFF"/>
                </a:highlight>
              </a:rPr>
              <a:t>//angulo entre vetor instantaneo e vetor de referencia</a:t>
            </a:r>
          </a:p>
          <a:p>
            <a:pPr defTabSz="194400"/>
            <a:r>
              <a:rPr lang="pt-BR" sz="1000" dirty="0">
                <a:solidFill>
                  <a:srgbClr val="8000FF"/>
                </a:solidFill>
                <a:highlight>
                  <a:srgbClr val="FFFFFF"/>
                </a:highlight>
              </a:rPr>
              <a:t>float</a:t>
            </a:r>
            <a:r>
              <a:rPr lang="pt-BR" sz="1000" dirty="0">
                <a:solidFill>
                  <a:srgbClr val="000000"/>
                </a:solidFill>
                <a:highlight>
                  <a:srgbClr val="FFFFFF"/>
                </a:highlight>
              </a:rPr>
              <a:t> GetAngle </a:t>
            </a:r>
            <a:r>
              <a:rPr lang="pt-BR" sz="1000" b="1" dirty="0">
                <a:solidFill>
                  <a:srgbClr val="000080"/>
                </a:solidFill>
                <a:highlight>
                  <a:srgbClr val="FFFFFF"/>
                </a:highlight>
              </a:rPr>
              <a:t>(</a:t>
            </a:r>
            <a:r>
              <a:rPr lang="pt-BR" sz="1000" dirty="0">
                <a:solidFill>
                  <a:srgbClr val="000000"/>
                </a:solidFill>
                <a:highlight>
                  <a:srgbClr val="FFFFFF"/>
                </a:highlight>
              </a:rPr>
              <a:t>s16 x1</a:t>
            </a:r>
            <a:r>
              <a:rPr lang="pt-BR" sz="1000" b="1" dirty="0">
                <a:solidFill>
                  <a:srgbClr val="000080"/>
                </a:solidFill>
                <a:highlight>
                  <a:srgbClr val="FFFFFF"/>
                </a:highlight>
              </a:rPr>
              <a:t>,</a:t>
            </a:r>
            <a:r>
              <a:rPr lang="pt-BR" sz="1000" dirty="0">
                <a:solidFill>
                  <a:srgbClr val="000000"/>
                </a:solidFill>
                <a:highlight>
                  <a:srgbClr val="FFFFFF"/>
                </a:highlight>
              </a:rPr>
              <a:t> s16 y1 </a:t>
            </a:r>
            <a:r>
              <a:rPr lang="pt-BR" sz="1000" b="1" dirty="0">
                <a:solidFill>
                  <a:srgbClr val="000080"/>
                </a:solidFill>
                <a:highlight>
                  <a:srgbClr val="FFFFFF"/>
                </a:highlight>
              </a:rPr>
              <a:t>,</a:t>
            </a:r>
            <a:r>
              <a:rPr lang="pt-BR" sz="1000" dirty="0">
                <a:solidFill>
                  <a:srgbClr val="000000"/>
                </a:solidFill>
                <a:highlight>
                  <a:srgbClr val="FFFFFF"/>
                </a:highlight>
              </a:rPr>
              <a:t> s16 z1</a:t>
            </a:r>
            <a:r>
              <a:rPr lang="pt-BR" sz="1000" b="1" dirty="0">
                <a:solidFill>
                  <a:srgbClr val="000080"/>
                </a:solidFill>
                <a:highlight>
                  <a:srgbClr val="FFFFFF"/>
                </a:highlight>
              </a:rPr>
              <a:t>,</a:t>
            </a:r>
            <a:r>
              <a:rPr lang="pt-BR" sz="1000" dirty="0">
                <a:solidFill>
                  <a:srgbClr val="000000"/>
                </a:solidFill>
                <a:highlight>
                  <a:srgbClr val="FFFFFF"/>
                </a:highlight>
              </a:rPr>
              <a:t> s16 x2</a:t>
            </a:r>
            <a:r>
              <a:rPr lang="pt-BR" sz="1000" b="1" dirty="0">
                <a:solidFill>
                  <a:srgbClr val="000080"/>
                </a:solidFill>
                <a:highlight>
                  <a:srgbClr val="FFFFFF"/>
                </a:highlight>
              </a:rPr>
              <a:t>,</a:t>
            </a:r>
            <a:r>
              <a:rPr lang="pt-BR" sz="1000" dirty="0">
                <a:solidFill>
                  <a:srgbClr val="000000"/>
                </a:solidFill>
                <a:highlight>
                  <a:srgbClr val="FFFFFF"/>
                </a:highlight>
              </a:rPr>
              <a:t> s16 y2 </a:t>
            </a:r>
            <a:r>
              <a:rPr lang="pt-BR" sz="1000" b="1" dirty="0">
                <a:solidFill>
                  <a:srgbClr val="000080"/>
                </a:solidFill>
                <a:highlight>
                  <a:srgbClr val="FFFFFF"/>
                </a:highlight>
              </a:rPr>
              <a:t>,</a:t>
            </a:r>
            <a:r>
              <a:rPr lang="pt-BR" sz="1000" dirty="0">
                <a:solidFill>
                  <a:srgbClr val="000000"/>
                </a:solidFill>
                <a:highlight>
                  <a:srgbClr val="FFFFFF"/>
                </a:highlight>
              </a:rPr>
              <a:t> s16 z2</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dirty="0">
                <a:solidFill>
                  <a:srgbClr val="008000"/>
                </a:solidFill>
                <a:highlight>
                  <a:srgbClr val="FFFFFF"/>
                </a:highlight>
              </a:rPr>
              <a:t>//s32 n;</a:t>
            </a:r>
          </a:p>
          <a:p>
            <a:pPr defTabSz="194400"/>
            <a:r>
              <a:rPr lang="pt-BR" sz="1000" dirty="0">
                <a:solidFill>
                  <a:srgbClr val="000000"/>
                </a:solidFill>
                <a:highlight>
                  <a:srgbClr val="FFFFFF"/>
                </a:highlight>
              </a:rPr>
              <a:t>	</a:t>
            </a:r>
            <a:r>
              <a:rPr lang="pt-BR" sz="1000" dirty="0">
                <a:solidFill>
                  <a:srgbClr val="8000FF"/>
                </a:solidFill>
                <a:highlight>
                  <a:srgbClr val="FFFFFF"/>
                </a:highlight>
              </a:rPr>
              <a:t>float</a:t>
            </a:r>
            <a:r>
              <a:rPr lang="pt-BR" sz="1000" dirty="0">
                <a:solidFill>
                  <a:srgbClr val="000000"/>
                </a:solidFill>
                <a:highlight>
                  <a:srgbClr val="FFFFFF"/>
                </a:highlight>
              </a:rPr>
              <a:t> teta</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dirty="0">
                <a:solidFill>
                  <a:srgbClr val="8000FF"/>
                </a:solidFill>
                <a:highlight>
                  <a:srgbClr val="FFFFFF"/>
                </a:highlight>
              </a:rPr>
              <a:t>float</a:t>
            </a:r>
            <a:r>
              <a:rPr lang="pt-BR" sz="1000" dirty="0">
                <a:solidFill>
                  <a:srgbClr val="000000"/>
                </a:solidFill>
                <a:highlight>
                  <a:srgbClr val="FFFFFF"/>
                </a:highlight>
              </a:rPr>
              <a:t> aux_teta</a:t>
            </a:r>
            <a:r>
              <a:rPr lang="pt-BR" sz="1000" b="1" dirty="0">
                <a:solidFill>
                  <a:srgbClr val="000080"/>
                </a:solidFill>
                <a:highlight>
                  <a:srgbClr val="FFFFFF"/>
                </a:highlight>
              </a:rPr>
              <a:t>,</a:t>
            </a:r>
            <a:r>
              <a:rPr lang="pt-BR" sz="1000" dirty="0">
                <a:solidFill>
                  <a:srgbClr val="000000"/>
                </a:solidFill>
                <a:highlight>
                  <a:srgbClr val="FFFFFF"/>
                </a:highlight>
              </a:rPr>
              <a:t>aux_teta1</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dirty="0">
                <a:solidFill>
                  <a:srgbClr val="8000FF"/>
                </a:solidFill>
                <a:highlight>
                  <a:srgbClr val="FFFFFF"/>
                </a:highlight>
              </a:rPr>
              <a:t>float</a:t>
            </a:r>
            <a:r>
              <a:rPr lang="pt-BR" sz="1000" dirty="0">
                <a:solidFill>
                  <a:srgbClr val="000000"/>
                </a:solidFill>
                <a:highlight>
                  <a:srgbClr val="FFFFFF"/>
                </a:highlight>
              </a:rPr>
              <a:t> square_sum1</a:t>
            </a:r>
            <a:r>
              <a:rPr lang="pt-BR" sz="1000" b="1" dirty="0">
                <a:solidFill>
                  <a:srgbClr val="000080"/>
                </a:solidFill>
                <a:highlight>
                  <a:srgbClr val="FFFFFF"/>
                </a:highlight>
              </a:rPr>
              <a:t>;</a:t>
            </a:r>
            <a:r>
              <a:rPr lang="pt-BR" sz="1000" dirty="0">
                <a:solidFill>
                  <a:srgbClr val="000000"/>
                </a:solidFill>
                <a:highlight>
                  <a:srgbClr val="FFFFFF"/>
                </a:highlight>
              </a:rPr>
              <a:t> </a:t>
            </a:r>
          </a:p>
          <a:p>
            <a:pPr defTabSz="194400"/>
            <a:r>
              <a:rPr lang="pt-BR" sz="1000" dirty="0">
                <a:solidFill>
                  <a:srgbClr val="000000"/>
                </a:solidFill>
                <a:highlight>
                  <a:srgbClr val="FFFFFF"/>
                </a:highlight>
              </a:rPr>
              <a:t>	</a:t>
            </a:r>
            <a:r>
              <a:rPr lang="pt-BR" sz="1000" dirty="0">
                <a:solidFill>
                  <a:srgbClr val="8000FF"/>
                </a:solidFill>
                <a:highlight>
                  <a:srgbClr val="FFFFFF"/>
                </a:highlight>
              </a:rPr>
              <a:t>float</a:t>
            </a:r>
            <a:r>
              <a:rPr lang="pt-BR" sz="1000" dirty="0">
                <a:solidFill>
                  <a:srgbClr val="000000"/>
                </a:solidFill>
                <a:highlight>
                  <a:srgbClr val="FFFFFF"/>
                </a:highlight>
              </a:rPr>
              <a:t> square_sum2</a:t>
            </a:r>
            <a:r>
              <a:rPr lang="pt-BR" sz="1000" b="1" dirty="0">
                <a:solidFill>
                  <a:srgbClr val="000080"/>
                </a:solidFill>
                <a:highlight>
                  <a:srgbClr val="FFFFFF"/>
                </a:highlight>
              </a:rPr>
              <a:t>;</a:t>
            </a:r>
            <a:endParaRPr lang="pt-BR" sz="1000" dirty="0">
              <a:solidFill>
                <a:srgbClr val="000000"/>
              </a:solidFill>
              <a:highlight>
                <a:srgbClr val="FFFFFF"/>
              </a:highlight>
            </a:endParaRPr>
          </a:p>
          <a:p>
            <a:pPr defTabSz="194400"/>
            <a:r>
              <a:rPr lang="pt-BR" sz="1000" dirty="0">
                <a:solidFill>
                  <a:srgbClr val="000000"/>
                </a:solidFill>
                <a:highlight>
                  <a:srgbClr val="FFFFFF"/>
                </a:highlight>
              </a:rPr>
              <a:t>	</a:t>
            </a:r>
            <a:r>
              <a:rPr lang="pt-BR" sz="1000" dirty="0">
                <a:solidFill>
                  <a:srgbClr val="8000FF"/>
                </a:solidFill>
                <a:highlight>
                  <a:srgbClr val="FFFFFF"/>
                </a:highlight>
              </a:rPr>
              <a:t>double</a:t>
            </a:r>
            <a:r>
              <a:rPr lang="pt-BR" sz="1000" dirty="0">
                <a:solidFill>
                  <a:srgbClr val="000000"/>
                </a:solidFill>
                <a:highlight>
                  <a:srgbClr val="FFFFFF"/>
                </a:highlight>
              </a:rPr>
              <a:t> aux_x1</a:t>
            </a:r>
            <a:r>
              <a:rPr lang="pt-BR" sz="1000" b="1" dirty="0">
                <a:solidFill>
                  <a:srgbClr val="000080"/>
                </a:solidFill>
                <a:highlight>
                  <a:srgbClr val="FFFFFF"/>
                </a:highlight>
              </a:rPr>
              <a:t>,</a:t>
            </a:r>
            <a:r>
              <a:rPr lang="pt-BR" sz="1000" dirty="0">
                <a:solidFill>
                  <a:srgbClr val="000000"/>
                </a:solidFill>
                <a:highlight>
                  <a:srgbClr val="FFFFFF"/>
                </a:highlight>
              </a:rPr>
              <a:t>aux_y1</a:t>
            </a:r>
            <a:r>
              <a:rPr lang="pt-BR" sz="1000" b="1" dirty="0">
                <a:solidFill>
                  <a:srgbClr val="000080"/>
                </a:solidFill>
                <a:highlight>
                  <a:srgbClr val="FFFFFF"/>
                </a:highlight>
              </a:rPr>
              <a:t>,</a:t>
            </a:r>
            <a:r>
              <a:rPr lang="pt-BR" sz="1000" dirty="0">
                <a:solidFill>
                  <a:srgbClr val="000000"/>
                </a:solidFill>
                <a:highlight>
                  <a:srgbClr val="FFFFFF"/>
                </a:highlight>
              </a:rPr>
              <a:t>aux_z1</a:t>
            </a:r>
            <a:r>
              <a:rPr lang="pt-BR" sz="1000" b="1" dirty="0">
                <a:solidFill>
                  <a:srgbClr val="000080"/>
                </a:solidFill>
                <a:highlight>
                  <a:srgbClr val="FFFFFF"/>
                </a:highlight>
              </a:rPr>
              <a:t>,</a:t>
            </a:r>
            <a:r>
              <a:rPr lang="pt-BR" sz="1000" dirty="0">
                <a:solidFill>
                  <a:srgbClr val="000000"/>
                </a:solidFill>
                <a:highlight>
                  <a:srgbClr val="FFFFFF"/>
                </a:highlight>
              </a:rPr>
              <a:t>aux_x2</a:t>
            </a:r>
            <a:r>
              <a:rPr lang="pt-BR" sz="1000" b="1" dirty="0">
                <a:solidFill>
                  <a:srgbClr val="000080"/>
                </a:solidFill>
                <a:highlight>
                  <a:srgbClr val="FFFFFF"/>
                </a:highlight>
              </a:rPr>
              <a:t>,</a:t>
            </a:r>
            <a:r>
              <a:rPr lang="pt-BR" sz="1000" dirty="0">
                <a:solidFill>
                  <a:srgbClr val="000000"/>
                </a:solidFill>
                <a:highlight>
                  <a:srgbClr val="FFFFFF"/>
                </a:highlight>
              </a:rPr>
              <a:t>aux_y2</a:t>
            </a:r>
            <a:r>
              <a:rPr lang="pt-BR" sz="1000" b="1" dirty="0">
                <a:solidFill>
                  <a:srgbClr val="000080"/>
                </a:solidFill>
                <a:highlight>
                  <a:srgbClr val="FFFFFF"/>
                </a:highlight>
              </a:rPr>
              <a:t>,</a:t>
            </a:r>
            <a:r>
              <a:rPr lang="pt-BR" sz="1000" dirty="0">
                <a:solidFill>
                  <a:srgbClr val="000000"/>
                </a:solidFill>
                <a:highlight>
                  <a:srgbClr val="FFFFFF"/>
                </a:highlight>
              </a:rPr>
              <a:t>aux_z2</a:t>
            </a:r>
            <a:r>
              <a:rPr lang="pt-BR" sz="1000" b="1" dirty="0">
                <a:solidFill>
                  <a:srgbClr val="000080"/>
                </a:solidFill>
                <a:highlight>
                  <a:srgbClr val="FFFFFF"/>
                </a:highlight>
              </a:rPr>
              <a:t>;</a:t>
            </a:r>
            <a:r>
              <a:rPr lang="pt-BR" sz="1000" dirty="0">
                <a:solidFill>
                  <a:srgbClr val="000000"/>
                </a:solidFill>
                <a:highlight>
                  <a:srgbClr val="FFFFFF"/>
                </a:highlight>
              </a:rPr>
              <a:t>	 </a:t>
            </a:r>
          </a:p>
          <a:p>
            <a:pPr defTabSz="194400"/>
            <a:r>
              <a:rPr lang="pt-BR" sz="1000" dirty="0">
                <a:solidFill>
                  <a:srgbClr val="000000"/>
                </a:solidFill>
                <a:highlight>
                  <a:srgbClr val="FFFFFF"/>
                </a:highlight>
              </a:rPr>
              <a:t>	aux_x1 </a:t>
            </a:r>
            <a:r>
              <a:rPr lang="pt-BR" sz="1000" b="1" dirty="0">
                <a:solidFill>
                  <a:srgbClr val="000080"/>
                </a:solidFill>
                <a:highlight>
                  <a:srgbClr val="FFFFFF"/>
                </a:highlight>
              </a:rPr>
              <a:t>=</a:t>
            </a:r>
            <a:r>
              <a:rPr lang="pt-BR" sz="1000" dirty="0">
                <a:solidFill>
                  <a:srgbClr val="000000"/>
                </a:solidFill>
                <a:highlight>
                  <a:srgbClr val="FFFFFF"/>
                </a:highlight>
              </a:rPr>
              <a:t> Modulo</a:t>
            </a:r>
            <a:r>
              <a:rPr lang="pt-BR" sz="1000" b="1" dirty="0">
                <a:solidFill>
                  <a:srgbClr val="000080"/>
                </a:solidFill>
                <a:highlight>
                  <a:srgbClr val="FFFFFF"/>
                </a:highlight>
              </a:rPr>
              <a:t>(</a:t>
            </a:r>
            <a:r>
              <a:rPr lang="pt-BR" sz="1000" dirty="0">
                <a:solidFill>
                  <a:srgbClr val="000000"/>
                </a:solidFill>
                <a:highlight>
                  <a:srgbClr val="FFFFFF"/>
                </a:highlight>
              </a:rPr>
              <a:t>x1</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008000"/>
                </a:solidFill>
                <a:highlight>
                  <a:srgbClr val="FFFFFF"/>
                </a:highlight>
              </a:rPr>
              <a:t>//calcula o modulo de x1</a:t>
            </a:r>
          </a:p>
          <a:p>
            <a:pPr defTabSz="194400"/>
            <a:r>
              <a:rPr lang="pt-BR" sz="1000" dirty="0">
                <a:solidFill>
                  <a:srgbClr val="000000"/>
                </a:solidFill>
                <a:highlight>
                  <a:srgbClr val="FFFFFF"/>
                </a:highlight>
              </a:rPr>
              <a:t>	aux_x1 </a:t>
            </a:r>
            <a:r>
              <a:rPr lang="pt-BR" sz="1000" b="1" dirty="0">
                <a:solidFill>
                  <a:srgbClr val="000080"/>
                </a:solidFill>
                <a:highlight>
                  <a:srgbClr val="FFFFFF"/>
                </a:highlight>
              </a:rPr>
              <a:t>*=</a:t>
            </a:r>
            <a:r>
              <a:rPr lang="pt-BR" sz="1000" dirty="0">
                <a:solidFill>
                  <a:srgbClr val="000000"/>
                </a:solidFill>
                <a:highlight>
                  <a:srgbClr val="FFFFFF"/>
                </a:highlight>
              </a:rPr>
              <a:t> aux_x1</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008000"/>
                </a:solidFill>
                <a:highlight>
                  <a:srgbClr val="FFFFFF"/>
                </a:highlight>
              </a:rPr>
              <a:t>//calcula o quadrado de x1</a:t>
            </a:r>
          </a:p>
          <a:p>
            <a:pPr defTabSz="194400"/>
            <a:r>
              <a:rPr lang="es-ES" sz="1000" dirty="0">
                <a:solidFill>
                  <a:srgbClr val="000000"/>
                </a:solidFill>
                <a:highlight>
                  <a:srgbClr val="FFFFFF"/>
                </a:highlight>
              </a:rPr>
              <a:t>	aux_y1 </a:t>
            </a:r>
            <a:r>
              <a:rPr lang="es-ES" sz="1000" b="1" dirty="0">
                <a:solidFill>
                  <a:srgbClr val="000080"/>
                </a:solidFill>
                <a:highlight>
                  <a:srgbClr val="FFFFFF"/>
                </a:highlight>
              </a:rPr>
              <a:t>=</a:t>
            </a:r>
            <a:r>
              <a:rPr lang="es-ES" sz="1000" dirty="0">
                <a:solidFill>
                  <a:srgbClr val="000000"/>
                </a:solidFill>
                <a:highlight>
                  <a:srgbClr val="FFFFFF"/>
                </a:highlight>
              </a:rPr>
              <a:t> Modulo</a:t>
            </a:r>
            <a:r>
              <a:rPr lang="es-ES" sz="1000" b="1" dirty="0">
                <a:solidFill>
                  <a:srgbClr val="000080"/>
                </a:solidFill>
                <a:highlight>
                  <a:srgbClr val="FFFFFF"/>
                </a:highlight>
              </a:rPr>
              <a:t>(</a:t>
            </a:r>
            <a:r>
              <a:rPr lang="es-ES" sz="1000" dirty="0">
                <a:solidFill>
                  <a:srgbClr val="000000"/>
                </a:solidFill>
                <a:highlight>
                  <a:srgbClr val="FFFFFF"/>
                </a:highlight>
              </a:rPr>
              <a:t>y1</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008000"/>
                </a:solidFill>
                <a:highlight>
                  <a:srgbClr val="FFFFFF"/>
                </a:highlight>
              </a:rPr>
              <a:t>//calcula o modulo de y1</a:t>
            </a:r>
          </a:p>
          <a:p>
            <a:pPr defTabSz="194400"/>
            <a:r>
              <a:rPr lang="es-ES" sz="1000" dirty="0">
                <a:solidFill>
                  <a:srgbClr val="000000"/>
                </a:solidFill>
                <a:highlight>
                  <a:srgbClr val="FFFFFF"/>
                </a:highlight>
              </a:rPr>
              <a:t>	aux_y1 </a:t>
            </a:r>
            <a:r>
              <a:rPr lang="es-ES" sz="1000" b="1" dirty="0">
                <a:solidFill>
                  <a:srgbClr val="000080"/>
                </a:solidFill>
                <a:highlight>
                  <a:srgbClr val="FFFFFF"/>
                </a:highlight>
              </a:rPr>
              <a:t>*=</a:t>
            </a:r>
            <a:r>
              <a:rPr lang="es-ES" sz="1000" dirty="0">
                <a:solidFill>
                  <a:srgbClr val="000000"/>
                </a:solidFill>
                <a:highlight>
                  <a:srgbClr val="FFFFFF"/>
                </a:highlight>
              </a:rPr>
              <a:t> aux_y1</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008000"/>
                </a:solidFill>
                <a:highlight>
                  <a:srgbClr val="FFFFFF"/>
                </a:highlight>
              </a:rPr>
              <a:t>//calcula o </a:t>
            </a:r>
            <a:r>
              <a:rPr lang="es-ES" sz="1000" dirty="0" err="1">
                <a:solidFill>
                  <a:srgbClr val="008000"/>
                </a:solidFill>
                <a:highlight>
                  <a:srgbClr val="FFFFFF"/>
                </a:highlight>
              </a:rPr>
              <a:t>quadrado</a:t>
            </a:r>
            <a:r>
              <a:rPr lang="es-ES" sz="1000" dirty="0">
                <a:solidFill>
                  <a:srgbClr val="008000"/>
                </a:solidFill>
                <a:highlight>
                  <a:srgbClr val="FFFFFF"/>
                </a:highlight>
              </a:rPr>
              <a:t> de y1</a:t>
            </a:r>
          </a:p>
          <a:p>
            <a:pPr defTabSz="194400"/>
            <a:r>
              <a:rPr lang="pt-BR" sz="1000" dirty="0">
                <a:solidFill>
                  <a:srgbClr val="000000"/>
                </a:solidFill>
                <a:highlight>
                  <a:srgbClr val="FFFFFF"/>
                </a:highlight>
              </a:rPr>
              <a:t>	aux_z1 </a:t>
            </a:r>
            <a:r>
              <a:rPr lang="pt-BR" sz="1000" b="1" dirty="0">
                <a:solidFill>
                  <a:srgbClr val="000080"/>
                </a:solidFill>
                <a:highlight>
                  <a:srgbClr val="FFFFFF"/>
                </a:highlight>
              </a:rPr>
              <a:t>=</a:t>
            </a:r>
            <a:r>
              <a:rPr lang="pt-BR" sz="1000" dirty="0">
                <a:solidFill>
                  <a:srgbClr val="000000"/>
                </a:solidFill>
                <a:highlight>
                  <a:srgbClr val="FFFFFF"/>
                </a:highlight>
              </a:rPr>
              <a:t> Modulo</a:t>
            </a:r>
            <a:r>
              <a:rPr lang="pt-BR" sz="1000" b="1" dirty="0">
                <a:solidFill>
                  <a:srgbClr val="000080"/>
                </a:solidFill>
                <a:highlight>
                  <a:srgbClr val="FFFFFF"/>
                </a:highlight>
              </a:rPr>
              <a:t>(</a:t>
            </a:r>
            <a:r>
              <a:rPr lang="pt-BR" sz="1000" dirty="0">
                <a:solidFill>
                  <a:srgbClr val="000000"/>
                </a:solidFill>
                <a:highlight>
                  <a:srgbClr val="FFFFFF"/>
                </a:highlight>
              </a:rPr>
              <a:t>z1</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008000"/>
                </a:solidFill>
                <a:highlight>
                  <a:srgbClr val="FFFFFF"/>
                </a:highlight>
              </a:rPr>
              <a:t>//calcula o modulo de z1</a:t>
            </a:r>
          </a:p>
          <a:p>
            <a:pPr defTabSz="194400"/>
            <a:r>
              <a:rPr lang="pt-BR" sz="1000" dirty="0">
                <a:solidFill>
                  <a:srgbClr val="000000"/>
                </a:solidFill>
                <a:highlight>
                  <a:srgbClr val="FFFFFF"/>
                </a:highlight>
              </a:rPr>
              <a:t>	aux_z1 </a:t>
            </a:r>
            <a:r>
              <a:rPr lang="pt-BR" sz="1000" b="1" dirty="0">
                <a:solidFill>
                  <a:srgbClr val="000080"/>
                </a:solidFill>
                <a:highlight>
                  <a:srgbClr val="FFFFFF"/>
                </a:highlight>
              </a:rPr>
              <a:t>*=</a:t>
            </a:r>
            <a:r>
              <a:rPr lang="pt-BR" sz="1000" dirty="0">
                <a:solidFill>
                  <a:srgbClr val="000000"/>
                </a:solidFill>
                <a:highlight>
                  <a:srgbClr val="FFFFFF"/>
                </a:highlight>
              </a:rPr>
              <a:t> aux_z1</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008000"/>
                </a:solidFill>
                <a:highlight>
                  <a:srgbClr val="FFFFFF"/>
                </a:highlight>
              </a:rPr>
              <a:t>//calcula o quadrado de z1</a:t>
            </a:r>
          </a:p>
          <a:p>
            <a:pPr defTabSz="194400"/>
            <a:r>
              <a:rPr lang="pt-BR" sz="1000" dirty="0">
                <a:solidFill>
                  <a:srgbClr val="000000"/>
                </a:solidFill>
                <a:highlight>
                  <a:srgbClr val="FFFFFF"/>
                </a:highlight>
              </a:rPr>
              <a:t>	aux_x2 </a:t>
            </a:r>
            <a:r>
              <a:rPr lang="pt-BR" sz="1000" b="1" dirty="0">
                <a:solidFill>
                  <a:srgbClr val="000080"/>
                </a:solidFill>
                <a:highlight>
                  <a:srgbClr val="FFFFFF"/>
                </a:highlight>
              </a:rPr>
              <a:t>=</a:t>
            </a:r>
            <a:r>
              <a:rPr lang="pt-BR" sz="1000" dirty="0">
                <a:solidFill>
                  <a:srgbClr val="000000"/>
                </a:solidFill>
                <a:highlight>
                  <a:srgbClr val="FFFFFF"/>
                </a:highlight>
              </a:rPr>
              <a:t> Modulo</a:t>
            </a:r>
            <a:r>
              <a:rPr lang="pt-BR" sz="1000" b="1" dirty="0">
                <a:solidFill>
                  <a:srgbClr val="000080"/>
                </a:solidFill>
                <a:highlight>
                  <a:srgbClr val="FFFFFF"/>
                </a:highlight>
              </a:rPr>
              <a:t>(</a:t>
            </a:r>
            <a:r>
              <a:rPr lang="pt-BR" sz="1000" dirty="0">
                <a:solidFill>
                  <a:srgbClr val="000000"/>
                </a:solidFill>
                <a:highlight>
                  <a:srgbClr val="FFFFFF"/>
                </a:highlight>
              </a:rPr>
              <a:t>x2</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008000"/>
                </a:solidFill>
                <a:highlight>
                  <a:srgbClr val="FFFFFF"/>
                </a:highlight>
              </a:rPr>
              <a:t>//calcula o modulo de x2</a:t>
            </a:r>
          </a:p>
          <a:p>
            <a:pPr defTabSz="194400"/>
            <a:r>
              <a:rPr lang="pt-BR" sz="1000" dirty="0">
                <a:solidFill>
                  <a:srgbClr val="000000"/>
                </a:solidFill>
                <a:highlight>
                  <a:srgbClr val="FFFFFF"/>
                </a:highlight>
              </a:rPr>
              <a:t>	aux_x2 </a:t>
            </a:r>
            <a:r>
              <a:rPr lang="pt-BR" sz="1000" b="1" dirty="0">
                <a:solidFill>
                  <a:srgbClr val="000080"/>
                </a:solidFill>
                <a:highlight>
                  <a:srgbClr val="FFFFFF"/>
                </a:highlight>
              </a:rPr>
              <a:t>*=</a:t>
            </a:r>
            <a:r>
              <a:rPr lang="pt-BR" sz="1000" dirty="0">
                <a:solidFill>
                  <a:srgbClr val="000000"/>
                </a:solidFill>
                <a:highlight>
                  <a:srgbClr val="FFFFFF"/>
                </a:highlight>
              </a:rPr>
              <a:t> aux_x2</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008000"/>
                </a:solidFill>
                <a:highlight>
                  <a:srgbClr val="FFFFFF"/>
                </a:highlight>
              </a:rPr>
              <a:t>//calcula o quadrado de x2</a:t>
            </a:r>
          </a:p>
          <a:p>
            <a:pPr defTabSz="194400"/>
            <a:r>
              <a:rPr lang="es-ES" sz="1000" dirty="0">
                <a:solidFill>
                  <a:srgbClr val="000000"/>
                </a:solidFill>
                <a:highlight>
                  <a:srgbClr val="FFFFFF"/>
                </a:highlight>
              </a:rPr>
              <a:t>	aux_y2 </a:t>
            </a:r>
            <a:r>
              <a:rPr lang="es-ES" sz="1000" b="1" dirty="0">
                <a:solidFill>
                  <a:srgbClr val="000080"/>
                </a:solidFill>
                <a:highlight>
                  <a:srgbClr val="FFFFFF"/>
                </a:highlight>
              </a:rPr>
              <a:t>=</a:t>
            </a:r>
            <a:r>
              <a:rPr lang="es-ES" sz="1000" dirty="0">
                <a:solidFill>
                  <a:srgbClr val="000000"/>
                </a:solidFill>
                <a:highlight>
                  <a:srgbClr val="FFFFFF"/>
                </a:highlight>
              </a:rPr>
              <a:t> Modulo</a:t>
            </a:r>
            <a:r>
              <a:rPr lang="es-ES" sz="1000" b="1" dirty="0">
                <a:solidFill>
                  <a:srgbClr val="000080"/>
                </a:solidFill>
                <a:highlight>
                  <a:srgbClr val="FFFFFF"/>
                </a:highlight>
              </a:rPr>
              <a:t>(</a:t>
            </a:r>
            <a:r>
              <a:rPr lang="es-ES" sz="1000" dirty="0">
                <a:solidFill>
                  <a:srgbClr val="000000"/>
                </a:solidFill>
                <a:highlight>
                  <a:srgbClr val="FFFFFF"/>
                </a:highlight>
              </a:rPr>
              <a:t>y2</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008000"/>
                </a:solidFill>
                <a:highlight>
                  <a:srgbClr val="FFFFFF"/>
                </a:highlight>
              </a:rPr>
              <a:t>//calcula o modulo de y2</a:t>
            </a:r>
          </a:p>
          <a:p>
            <a:pPr defTabSz="194400"/>
            <a:r>
              <a:rPr lang="es-ES" sz="1000" dirty="0">
                <a:solidFill>
                  <a:srgbClr val="000000"/>
                </a:solidFill>
                <a:highlight>
                  <a:srgbClr val="FFFFFF"/>
                </a:highlight>
              </a:rPr>
              <a:t>	aux_y2 </a:t>
            </a:r>
            <a:r>
              <a:rPr lang="es-ES" sz="1000" b="1" dirty="0">
                <a:solidFill>
                  <a:srgbClr val="000080"/>
                </a:solidFill>
                <a:highlight>
                  <a:srgbClr val="FFFFFF"/>
                </a:highlight>
              </a:rPr>
              <a:t>*=</a:t>
            </a:r>
            <a:r>
              <a:rPr lang="es-ES" sz="1000" dirty="0">
                <a:solidFill>
                  <a:srgbClr val="000000"/>
                </a:solidFill>
                <a:highlight>
                  <a:srgbClr val="FFFFFF"/>
                </a:highlight>
              </a:rPr>
              <a:t> aux_y2</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dirty="0">
                <a:solidFill>
                  <a:srgbClr val="008000"/>
                </a:solidFill>
                <a:highlight>
                  <a:srgbClr val="FFFFFF"/>
                </a:highlight>
              </a:rPr>
              <a:t>//calcula o </a:t>
            </a:r>
            <a:r>
              <a:rPr lang="es-ES" sz="1000" dirty="0" err="1">
                <a:solidFill>
                  <a:srgbClr val="008000"/>
                </a:solidFill>
                <a:highlight>
                  <a:srgbClr val="FFFFFF"/>
                </a:highlight>
              </a:rPr>
              <a:t>quadrado</a:t>
            </a:r>
            <a:r>
              <a:rPr lang="es-ES" sz="1000" dirty="0">
                <a:solidFill>
                  <a:srgbClr val="008000"/>
                </a:solidFill>
                <a:highlight>
                  <a:srgbClr val="FFFFFF"/>
                </a:highlight>
              </a:rPr>
              <a:t> de y2</a:t>
            </a:r>
          </a:p>
          <a:p>
            <a:pPr defTabSz="194400"/>
            <a:r>
              <a:rPr lang="pt-BR" sz="1000" dirty="0">
                <a:solidFill>
                  <a:srgbClr val="000000"/>
                </a:solidFill>
                <a:highlight>
                  <a:srgbClr val="FFFFFF"/>
                </a:highlight>
              </a:rPr>
              <a:t>	aux_z2 </a:t>
            </a:r>
            <a:r>
              <a:rPr lang="pt-BR" sz="1000" b="1" dirty="0">
                <a:solidFill>
                  <a:srgbClr val="000080"/>
                </a:solidFill>
                <a:highlight>
                  <a:srgbClr val="FFFFFF"/>
                </a:highlight>
              </a:rPr>
              <a:t>=</a:t>
            </a:r>
            <a:r>
              <a:rPr lang="pt-BR" sz="1000" dirty="0">
                <a:solidFill>
                  <a:srgbClr val="000000"/>
                </a:solidFill>
                <a:highlight>
                  <a:srgbClr val="FFFFFF"/>
                </a:highlight>
              </a:rPr>
              <a:t> Modulo</a:t>
            </a:r>
            <a:r>
              <a:rPr lang="pt-BR" sz="1000" b="1" dirty="0">
                <a:solidFill>
                  <a:srgbClr val="000080"/>
                </a:solidFill>
                <a:highlight>
                  <a:srgbClr val="FFFFFF"/>
                </a:highlight>
              </a:rPr>
              <a:t>(</a:t>
            </a:r>
            <a:r>
              <a:rPr lang="pt-BR" sz="1000" dirty="0">
                <a:solidFill>
                  <a:srgbClr val="000000"/>
                </a:solidFill>
                <a:highlight>
                  <a:srgbClr val="FFFFFF"/>
                </a:highlight>
              </a:rPr>
              <a:t>z2</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008000"/>
                </a:solidFill>
                <a:highlight>
                  <a:srgbClr val="FFFFFF"/>
                </a:highlight>
              </a:rPr>
              <a:t>//calcula o modulo de z2	</a:t>
            </a:r>
          </a:p>
          <a:p>
            <a:pPr defTabSz="194400"/>
            <a:r>
              <a:rPr lang="pt-BR" sz="1000" dirty="0">
                <a:solidFill>
                  <a:srgbClr val="000000"/>
                </a:solidFill>
                <a:highlight>
                  <a:srgbClr val="FFFFFF"/>
                </a:highlight>
              </a:rPr>
              <a:t>	aux_z2 </a:t>
            </a:r>
            <a:r>
              <a:rPr lang="pt-BR" sz="1000" b="1" dirty="0">
                <a:solidFill>
                  <a:srgbClr val="000080"/>
                </a:solidFill>
                <a:highlight>
                  <a:srgbClr val="FFFFFF"/>
                </a:highlight>
              </a:rPr>
              <a:t>*=</a:t>
            </a:r>
            <a:r>
              <a:rPr lang="pt-BR" sz="1000" dirty="0">
                <a:solidFill>
                  <a:srgbClr val="000000"/>
                </a:solidFill>
                <a:highlight>
                  <a:srgbClr val="FFFFFF"/>
                </a:highlight>
              </a:rPr>
              <a:t> aux_z2</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008000"/>
                </a:solidFill>
                <a:highlight>
                  <a:srgbClr val="FFFFFF"/>
                </a:highlight>
              </a:rPr>
              <a:t>//calcula o quadrado de </a:t>
            </a:r>
            <a:r>
              <a:rPr lang="pt-BR" sz="1000" dirty="0" smtClean="0">
                <a:solidFill>
                  <a:srgbClr val="008000"/>
                </a:solidFill>
                <a:highlight>
                  <a:srgbClr val="FFFFFF"/>
                </a:highlight>
              </a:rPr>
              <a:t>z2</a:t>
            </a:r>
          </a:p>
          <a:p>
            <a:pPr defTabSz="194400"/>
            <a:r>
              <a:rPr lang="pt-BR" sz="1000" dirty="0" smtClean="0">
                <a:solidFill>
                  <a:srgbClr val="008000"/>
                </a:solidFill>
                <a:highlight>
                  <a:srgbClr val="FFFFFF"/>
                </a:highlight>
              </a:rPr>
              <a:t>     //</a:t>
            </a:r>
            <a:r>
              <a:rPr lang="pt-BR" sz="1000" dirty="0">
                <a:solidFill>
                  <a:srgbClr val="008000"/>
                </a:solidFill>
                <a:highlight>
                  <a:srgbClr val="FFFFFF"/>
                </a:highlight>
              </a:rPr>
              <a:t>calcula a raiz da soma dos quadrados do vetor de entrada</a:t>
            </a:r>
          </a:p>
          <a:p>
            <a:pPr defTabSz="194400"/>
            <a:r>
              <a:rPr lang="pt-BR" sz="1000" dirty="0">
                <a:solidFill>
                  <a:srgbClr val="000000"/>
                </a:solidFill>
                <a:highlight>
                  <a:srgbClr val="FFFFFF"/>
                </a:highlight>
              </a:rPr>
              <a:t>	square_sum1 </a:t>
            </a:r>
            <a:r>
              <a:rPr lang="pt-BR" sz="1000" b="1" dirty="0">
                <a:solidFill>
                  <a:srgbClr val="000080"/>
                </a:solidFill>
                <a:highlight>
                  <a:srgbClr val="FFFFFF"/>
                </a:highlight>
              </a:rPr>
              <a:t>=</a:t>
            </a:r>
            <a:r>
              <a:rPr lang="pt-BR" sz="1000" dirty="0">
                <a:solidFill>
                  <a:srgbClr val="000000"/>
                </a:solidFill>
                <a:highlight>
                  <a:srgbClr val="FFFFFF"/>
                </a:highlight>
              </a:rPr>
              <a:t> sqrt</a:t>
            </a:r>
            <a:r>
              <a:rPr lang="pt-BR" sz="1000" b="1" dirty="0">
                <a:solidFill>
                  <a:srgbClr val="000080"/>
                </a:solidFill>
                <a:highlight>
                  <a:srgbClr val="FFFFFF"/>
                </a:highlight>
              </a:rPr>
              <a:t>(</a:t>
            </a:r>
            <a:r>
              <a:rPr lang="pt-BR" sz="1000" dirty="0">
                <a:solidFill>
                  <a:srgbClr val="000000"/>
                </a:solidFill>
                <a:highlight>
                  <a:srgbClr val="FFFFFF"/>
                </a:highlight>
              </a:rPr>
              <a:t>aux_x1 </a:t>
            </a:r>
            <a:r>
              <a:rPr lang="pt-BR" sz="1000" b="1" dirty="0">
                <a:solidFill>
                  <a:srgbClr val="000080"/>
                </a:solidFill>
                <a:highlight>
                  <a:srgbClr val="FFFFFF"/>
                </a:highlight>
              </a:rPr>
              <a:t>+</a:t>
            </a:r>
            <a:r>
              <a:rPr lang="pt-BR" sz="1000" dirty="0">
                <a:solidFill>
                  <a:srgbClr val="000000"/>
                </a:solidFill>
                <a:highlight>
                  <a:srgbClr val="FFFFFF"/>
                </a:highlight>
              </a:rPr>
              <a:t> aux_y1 </a:t>
            </a:r>
            <a:r>
              <a:rPr lang="pt-BR" sz="1000" b="1" dirty="0">
                <a:solidFill>
                  <a:srgbClr val="000080"/>
                </a:solidFill>
                <a:highlight>
                  <a:srgbClr val="FFFFFF"/>
                </a:highlight>
              </a:rPr>
              <a:t>+</a:t>
            </a:r>
            <a:r>
              <a:rPr lang="pt-BR" sz="1000" dirty="0">
                <a:solidFill>
                  <a:srgbClr val="000000"/>
                </a:solidFill>
                <a:highlight>
                  <a:srgbClr val="FFFFFF"/>
                </a:highlight>
              </a:rPr>
              <a:t> aux_z1</a:t>
            </a:r>
            <a:r>
              <a:rPr lang="pt-BR" sz="1000" b="1" dirty="0">
                <a:solidFill>
                  <a:srgbClr val="000080"/>
                </a:solidFill>
                <a:highlight>
                  <a:srgbClr val="FFFFFF"/>
                </a:highlight>
              </a:rPr>
              <a:t>);</a:t>
            </a:r>
            <a:r>
              <a:rPr lang="pt-BR" sz="1000" dirty="0">
                <a:solidFill>
                  <a:srgbClr val="000000"/>
                </a:solidFill>
                <a:highlight>
                  <a:srgbClr val="FFFFFF"/>
                </a:highlight>
              </a:rPr>
              <a:t> 	</a:t>
            </a:r>
            <a:endParaRPr lang="pt-BR" sz="1000" dirty="0" smtClean="0">
              <a:solidFill>
                <a:srgbClr val="000000"/>
              </a:solidFill>
              <a:highlight>
                <a:srgbClr val="FFFFFF"/>
              </a:highlight>
            </a:endParaRPr>
          </a:p>
          <a:p>
            <a:pPr defTabSz="194400"/>
            <a:r>
              <a:rPr lang="pt-BR" sz="1000" dirty="0" smtClean="0">
                <a:solidFill>
                  <a:srgbClr val="008000"/>
                </a:solidFill>
                <a:highlight>
                  <a:srgbClr val="FFFFFF"/>
                </a:highlight>
              </a:rPr>
              <a:t>	//</a:t>
            </a:r>
            <a:r>
              <a:rPr lang="pt-BR" sz="1000" dirty="0">
                <a:solidFill>
                  <a:srgbClr val="008000"/>
                </a:solidFill>
                <a:highlight>
                  <a:srgbClr val="FFFFFF"/>
                </a:highlight>
              </a:rPr>
              <a:t>calcula a raiz da soma dos quadrados do vetor de referencia</a:t>
            </a:r>
            <a:endParaRPr lang="pt-BR" sz="1000" dirty="0">
              <a:solidFill>
                <a:srgbClr val="000000"/>
              </a:solidFill>
              <a:highlight>
                <a:srgbClr val="FFFFFF"/>
              </a:highlight>
            </a:endParaRPr>
          </a:p>
          <a:p>
            <a:pPr defTabSz="194400"/>
            <a:r>
              <a:rPr lang="pt-BR" sz="1000" dirty="0" smtClean="0">
                <a:solidFill>
                  <a:srgbClr val="000000"/>
                </a:solidFill>
                <a:highlight>
                  <a:srgbClr val="FFFFFF"/>
                </a:highlight>
              </a:rPr>
              <a:t>	square_sum2 </a:t>
            </a:r>
            <a:r>
              <a:rPr lang="pt-BR" sz="1000" b="1" dirty="0">
                <a:solidFill>
                  <a:srgbClr val="000080"/>
                </a:solidFill>
                <a:highlight>
                  <a:srgbClr val="FFFFFF"/>
                </a:highlight>
              </a:rPr>
              <a:t>=</a:t>
            </a:r>
            <a:r>
              <a:rPr lang="pt-BR" sz="1000" dirty="0">
                <a:solidFill>
                  <a:srgbClr val="000000"/>
                </a:solidFill>
                <a:highlight>
                  <a:srgbClr val="FFFFFF"/>
                </a:highlight>
              </a:rPr>
              <a:t> sqrt</a:t>
            </a:r>
            <a:r>
              <a:rPr lang="pt-BR" sz="1000" b="1" dirty="0">
                <a:solidFill>
                  <a:srgbClr val="000080"/>
                </a:solidFill>
                <a:highlight>
                  <a:srgbClr val="FFFFFF"/>
                </a:highlight>
              </a:rPr>
              <a:t>(</a:t>
            </a:r>
            <a:r>
              <a:rPr lang="pt-BR" sz="1000" dirty="0">
                <a:solidFill>
                  <a:srgbClr val="000000"/>
                </a:solidFill>
                <a:highlight>
                  <a:srgbClr val="FFFFFF"/>
                </a:highlight>
              </a:rPr>
              <a:t>aux_x2 </a:t>
            </a:r>
            <a:r>
              <a:rPr lang="pt-BR" sz="1000" b="1" dirty="0">
                <a:solidFill>
                  <a:srgbClr val="000080"/>
                </a:solidFill>
                <a:highlight>
                  <a:srgbClr val="FFFFFF"/>
                </a:highlight>
              </a:rPr>
              <a:t>+</a:t>
            </a:r>
            <a:r>
              <a:rPr lang="pt-BR" sz="1000" dirty="0">
                <a:solidFill>
                  <a:srgbClr val="000000"/>
                </a:solidFill>
                <a:highlight>
                  <a:srgbClr val="FFFFFF"/>
                </a:highlight>
              </a:rPr>
              <a:t> aux_y2 </a:t>
            </a:r>
            <a:r>
              <a:rPr lang="pt-BR" sz="1000" b="1" dirty="0">
                <a:solidFill>
                  <a:srgbClr val="000080"/>
                </a:solidFill>
                <a:highlight>
                  <a:srgbClr val="FFFFFF"/>
                </a:highlight>
              </a:rPr>
              <a:t>+</a:t>
            </a:r>
            <a:r>
              <a:rPr lang="pt-BR" sz="1000" dirty="0">
                <a:solidFill>
                  <a:srgbClr val="000000"/>
                </a:solidFill>
                <a:highlight>
                  <a:srgbClr val="FFFFFF"/>
                </a:highlight>
              </a:rPr>
              <a:t> aux_z2</a:t>
            </a:r>
            <a:r>
              <a:rPr lang="pt-BR" sz="1000" b="1" dirty="0">
                <a:solidFill>
                  <a:srgbClr val="000080"/>
                </a:solidFill>
                <a:highlight>
                  <a:srgbClr val="FFFFFF"/>
                </a:highlight>
              </a:rPr>
              <a:t>);</a:t>
            </a:r>
            <a:r>
              <a:rPr lang="pt-BR" sz="1000" dirty="0">
                <a:solidFill>
                  <a:srgbClr val="000000"/>
                </a:solidFill>
                <a:highlight>
                  <a:srgbClr val="FFFFFF"/>
                </a:highlight>
              </a:rPr>
              <a:t> </a:t>
            </a:r>
            <a:endParaRPr lang="pt-BR" sz="1000" dirty="0">
              <a:solidFill>
                <a:srgbClr val="008000"/>
              </a:solidFill>
              <a:highlight>
                <a:srgbClr val="FFFFFF"/>
              </a:highlight>
            </a:endParaRPr>
          </a:p>
          <a:p>
            <a:pPr defTabSz="194400"/>
            <a:r>
              <a:rPr lang="pt-BR" sz="1000" dirty="0">
                <a:solidFill>
                  <a:srgbClr val="000000"/>
                </a:solidFill>
                <a:highlight>
                  <a:srgbClr val="FFFFFF"/>
                </a:highlight>
              </a:rPr>
              <a:t>   </a:t>
            </a:r>
            <a:endParaRPr lang="pt-BR" dirty="0"/>
          </a:p>
        </p:txBody>
      </p:sp>
      <p:sp>
        <p:nvSpPr>
          <p:cNvPr id="5" name="Rectangle 4"/>
          <p:cNvSpPr/>
          <p:nvPr/>
        </p:nvSpPr>
        <p:spPr>
          <a:xfrm>
            <a:off x="4343400" y="2362200"/>
            <a:ext cx="4572000" cy="2708434"/>
          </a:xfrm>
          <a:prstGeom prst="rect">
            <a:avLst/>
          </a:prstGeom>
        </p:spPr>
        <p:txBody>
          <a:bodyPr>
            <a:spAutoFit/>
          </a:bodyPr>
          <a:lstStyle/>
          <a:p>
            <a:pPr lvl="0" defTabSz="194400"/>
            <a:r>
              <a:rPr lang="pt-BR" sz="1000" dirty="0">
                <a:solidFill>
                  <a:srgbClr val="000000"/>
                </a:solidFill>
                <a:highlight>
                  <a:srgbClr val="FFFFFF"/>
                </a:highlight>
              </a:rPr>
              <a:t> </a:t>
            </a:r>
            <a:r>
              <a:rPr lang="pt-BR" sz="1000" dirty="0">
                <a:solidFill>
                  <a:srgbClr val="008080"/>
                </a:solidFill>
                <a:highlight>
                  <a:srgbClr val="FFFFFF"/>
                </a:highlight>
              </a:rPr>
              <a:t>/****** produto escalar é dado por: A*B = |A|*|B|*cosO   ****/</a:t>
            </a:r>
            <a:endParaRPr lang="pt-BR" sz="1000" dirty="0">
              <a:solidFill>
                <a:srgbClr val="000000"/>
              </a:solidFill>
              <a:highlight>
                <a:srgbClr val="FFFFFF"/>
              </a:highlight>
            </a:endParaRPr>
          </a:p>
          <a:p>
            <a:pPr lvl="0" defTabSz="194400"/>
            <a:r>
              <a:rPr lang="pt-BR" sz="1000" dirty="0">
                <a:solidFill>
                  <a:srgbClr val="000000"/>
                </a:solidFill>
                <a:highlight>
                  <a:srgbClr val="FFFFFF"/>
                </a:highlight>
              </a:rPr>
              <a:t>	</a:t>
            </a:r>
            <a:r>
              <a:rPr lang="pt-BR" sz="1000" dirty="0">
                <a:solidFill>
                  <a:srgbClr val="008000"/>
                </a:solidFill>
                <a:highlight>
                  <a:srgbClr val="FFFFFF"/>
                </a:highlight>
              </a:rPr>
              <a:t>//inicio do claculo de A*B </a:t>
            </a:r>
          </a:p>
          <a:p>
            <a:pPr lvl="0" defTabSz="194400"/>
            <a:r>
              <a:rPr lang="pt-BR" sz="1000" dirty="0">
                <a:solidFill>
                  <a:srgbClr val="000000"/>
                </a:solidFill>
                <a:highlight>
                  <a:srgbClr val="FFFFFF"/>
                </a:highlight>
              </a:rPr>
              <a:t>	aux_x1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s32</a:t>
            </a:r>
            <a:r>
              <a:rPr lang="pt-BR" sz="1000" b="1" dirty="0">
                <a:solidFill>
                  <a:srgbClr val="000080"/>
                </a:solidFill>
                <a:highlight>
                  <a:srgbClr val="FFFFFF"/>
                </a:highlight>
              </a:rPr>
              <a:t>)((</a:t>
            </a:r>
            <a:r>
              <a:rPr lang="pt-BR" sz="1000" dirty="0">
                <a:solidFill>
                  <a:srgbClr val="000000"/>
                </a:solidFill>
                <a:highlight>
                  <a:srgbClr val="FFFFFF"/>
                </a:highlight>
              </a:rPr>
              <a:t>s32</a:t>
            </a:r>
            <a:r>
              <a:rPr lang="pt-BR" sz="1000" b="1" dirty="0">
                <a:solidFill>
                  <a:srgbClr val="000080"/>
                </a:solidFill>
                <a:highlight>
                  <a:srgbClr val="FFFFFF"/>
                </a:highlight>
              </a:rPr>
              <a:t>)</a:t>
            </a:r>
            <a:r>
              <a:rPr lang="pt-BR" sz="1000" dirty="0">
                <a:solidFill>
                  <a:srgbClr val="000000"/>
                </a:solidFill>
                <a:highlight>
                  <a:srgbClr val="FFFFFF"/>
                </a:highlight>
              </a:rPr>
              <a:t>x1</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s32</a:t>
            </a:r>
            <a:r>
              <a:rPr lang="pt-BR" sz="1000" b="1" dirty="0">
                <a:solidFill>
                  <a:srgbClr val="000080"/>
                </a:solidFill>
                <a:highlight>
                  <a:srgbClr val="FFFFFF"/>
                </a:highlight>
              </a:rPr>
              <a:t>)</a:t>
            </a:r>
            <a:r>
              <a:rPr lang="pt-BR" sz="1000" dirty="0">
                <a:solidFill>
                  <a:srgbClr val="000000"/>
                </a:solidFill>
                <a:highlight>
                  <a:srgbClr val="FFFFFF"/>
                </a:highlight>
              </a:rPr>
              <a:t>x2</a:t>
            </a:r>
            <a:r>
              <a:rPr lang="pt-BR" sz="1000" b="1" dirty="0">
                <a:solidFill>
                  <a:srgbClr val="000080"/>
                </a:solidFill>
                <a:highlight>
                  <a:srgbClr val="FFFFFF"/>
                </a:highlight>
              </a:rPr>
              <a:t>);</a:t>
            </a:r>
            <a:endParaRPr lang="pt-BR" sz="1000" dirty="0">
              <a:solidFill>
                <a:srgbClr val="000000"/>
              </a:solidFill>
              <a:highlight>
                <a:srgbClr val="FFFFFF"/>
              </a:highlight>
            </a:endParaRPr>
          </a:p>
          <a:p>
            <a:pPr lvl="0" defTabSz="194400"/>
            <a:r>
              <a:rPr lang="pt-BR" sz="1000" dirty="0">
                <a:solidFill>
                  <a:srgbClr val="000000"/>
                </a:solidFill>
                <a:highlight>
                  <a:srgbClr val="FFFFFF"/>
                </a:highlight>
              </a:rPr>
              <a:t>	aux_y1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s32</a:t>
            </a:r>
            <a:r>
              <a:rPr lang="pt-BR" sz="1000" b="1" dirty="0">
                <a:solidFill>
                  <a:srgbClr val="000080"/>
                </a:solidFill>
                <a:highlight>
                  <a:srgbClr val="FFFFFF"/>
                </a:highlight>
              </a:rPr>
              <a:t>)((</a:t>
            </a:r>
            <a:r>
              <a:rPr lang="pt-BR" sz="1000" dirty="0">
                <a:solidFill>
                  <a:srgbClr val="000000"/>
                </a:solidFill>
                <a:highlight>
                  <a:srgbClr val="FFFFFF"/>
                </a:highlight>
              </a:rPr>
              <a:t>s32</a:t>
            </a:r>
            <a:r>
              <a:rPr lang="pt-BR" sz="1000" b="1" dirty="0">
                <a:solidFill>
                  <a:srgbClr val="000080"/>
                </a:solidFill>
                <a:highlight>
                  <a:srgbClr val="FFFFFF"/>
                </a:highlight>
              </a:rPr>
              <a:t>)</a:t>
            </a:r>
            <a:r>
              <a:rPr lang="pt-BR" sz="1000" dirty="0">
                <a:solidFill>
                  <a:srgbClr val="000000"/>
                </a:solidFill>
                <a:highlight>
                  <a:srgbClr val="FFFFFF"/>
                </a:highlight>
              </a:rPr>
              <a:t>y1</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s32</a:t>
            </a:r>
            <a:r>
              <a:rPr lang="pt-BR" sz="1000" b="1" dirty="0">
                <a:solidFill>
                  <a:srgbClr val="000080"/>
                </a:solidFill>
                <a:highlight>
                  <a:srgbClr val="FFFFFF"/>
                </a:highlight>
              </a:rPr>
              <a:t>)</a:t>
            </a:r>
            <a:r>
              <a:rPr lang="pt-BR" sz="1000" dirty="0">
                <a:solidFill>
                  <a:srgbClr val="000000"/>
                </a:solidFill>
                <a:highlight>
                  <a:srgbClr val="FFFFFF"/>
                </a:highlight>
              </a:rPr>
              <a:t>y2</a:t>
            </a:r>
            <a:r>
              <a:rPr lang="pt-BR" sz="1000" b="1" dirty="0">
                <a:solidFill>
                  <a:srgbClr val="000080"/>
                </a:solidFill>
                <a:highlight>
                  <a:srgbClr val="FFFFFF"/>
                </a:highlight>
              </a:rPr>
              <a:t>);</a:t>
            </a:r>
            <a:endParaRPr lang="pt-BR" sz="1000" dirty="0">
              <a:solidFill>
                <a:srgbClr val="000000"/>
              </a:solidFill>
              <a:highlight>
                <a:srgbClr val="FFFFFF"/>
              </a:highlight>
            </a:endParaRPr>
          </a:p>
          <a:p>
            <a:pPr lvl="0" defTabSz="194400"/>
            <a:r>
              <a:rPr lang="pt-BR" sz="1000" dirty="0">
                <a:solidFill>
                  <a:srgbClr val="000000"/>
                </a:solidFill>
                <a:highlight>
                  <a:srgbClr val="FFFFFF"/>
                </a:highlight>
              </a:rPr>
              <a:t>	aux_z1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s32</a:t>
            </a:r>
            <a:r>
              <a:rPr lang="pt-BR" sz="1000" b="1" dirty="0">
                <a:solidFill>
                  <a:srgbClr val="000080"/>
                </a:solidFill>
                <a:highlight>
                  <a:srgbClr val="FFFFFF"/>
                </a:highlight>
              </a:rPr>
              <a:t>)((</a:t>
            </a:r>
            <a:r>
              <a:rPr lang="pt-BR" sz="1000" dirty="0">
                <a:solidFill>
                  <a:srgbClr val="000000"/>
                </a:solidFill>
                <a:highlight>
                  <a:srgbClr val="FFFFFF"/>
                </a:highlight>
              </a:rPr>
              <a:t>s32</a:t>
            </a:r>
            <a:r>
              <a:rPr lang="pt-BR" sz="1000" b="1" dirty="0">
                <a:solidFill>
                  <a:srgbClr val="000080"/>
                </a:solidFill>
                <a:highlight>
                  <a:srgbClr val="FFFFFF"/>
                </a:highlight>
              </a:rPr>
              <a:t>)</a:t>
            </a:r>
            <a:r>
              <a:rPr lang="pt-BR" sz="1000" dirty="0">
                <a:solidFill>
                  <a:srgbClr val="000000"/>
                </a:solidFill>
                <a:highlight>
                  <a:srgbClr val="FFFFFF"/>
                </a:highlight>
              </a:rPr>
              <a:t>z1</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s32</a:t>
            </a:r>
            <a:r>
              <a:rPr lang="pt-BR" sz="1000" b="1" dirty="0">
                <a:solidFill>
                  <a:srgbClr val="000080"/>
                </a:solidFill>
                <a:highlight>
                  <a:srgbClr val="FFFFFF"/>
                </a:highlight>
              </a:rPr>
              <a:t>)</a:t>
            </a:r>
            <a:r>
              <a:rPr lang="pt-BR" sz="1000" dirty="0">
                <a:solidFill>
                  <a:srgbClr val="000000"/>
                </a:solidFill>
                <a:highlight>
                  <a:srgbClr val="FFFFFF"/>
                </a:highlight>
              </a:rPr>
              <a:t>z2</a:t>
            </a:r>
            <a:r>
              <a:rPr lang="pt-BR" sz="1000" b="1" dirty="0">
                <a:solidFill>
                  <a:srgbClr val="000080"/>
                </a:solidFill>
                <a:highlight>
                  <a:srgbClr val="FFFFFF"/>
                </a:highlight>
              </a:rPr>
              <a:t>);</a:t>
            </a:r>
            <a:endParaRPr lang="pt-BR" sz="1000" dirty="0">
              <a:solidFill>
                <a:srgbClr val="000000"/>
              </a:solidFill>
              <a:highlight>
                <a:srgbClr val="FFFFFF"/>
              </a:highlight>
            </a:endParaRPr>
          </a:p>
          <a:p>
            <a:pPr lvl="0" defTabSz="194400"/>
            <a:r>
              <a:rPr lang="es-ES" sz="1000" dirty="0">
                <a:solidFill>
                  <a:srgbClr val="000000"/>
                </a:solidFill>
                <a:highlight>
                  <a:srgbClr val="FFFFFF"/>
                </a:highlight>
              </a:rPr>
              <a:t>	</a:t>
            </a:r>
            <a:r>
              <a:rPr lang="es-ES" sz="1000" dirty="0" err="1">
                <a:solidFill>
                  <a:srgbClr val="000000"/>
                </a:solidFill>
                <a:highlight>
                  <a:srgbClr val="FFFFFF"/>
                </a:highlight>
              </a:rPr>
              <a:t>aux_teta</a:t>
            </a:r>
            <a:r>
              <a:rPr lang="es-ES" sz="1000" dirty="0">
                <a:solidFill>
                  <a:srgbClr val="000000"/>
                </a:solidFill>
                <a:highlight>
                  <a:srgbClr val="FFFFFF"/>
                </a:highlight>
              </a:rPr>
              <a:t> </a:t>
            </a:r>
            <a:r>
              <a:rPr lang="es-ES" sz="1000" b="1" dirty="0">
                <a:solidFill>
                  <a:srgbClr val="000080"/>
                </a:solidFill>
                <a:highlight>
                  <a:srgbClr val="FFFFFF"/>
                </a:highlight>
              </a:rPr>
              <a:t>=</a:t>
            </a:r>
            <a:r>
              <a:rPr lang="es-ES" sz="1000" dirty="0">
                <a:solidFill>
                  <a:srgbClr val="000000"/>
                </a:solidFill>
                <a:highlight>
                  <a:srgbClr val="FFFFFF"/>
                </a:highlight>
              </a:rPr>
              <a:t> </a:t>
            </a:r>
            <a:r>
              <a:rPr lang="es-ES" sz="1000" b="1" dirty="0">
                <a:solidFill>
                  <a:srgbClr val="000080"/>
                </a:solidFill>
                <a:highlight>
                  <a:srgbClr val="FFFFFF"/>
                </a:highlight>
              </a:rPr>
              <a:t>(</a:t>
            </a:r>
            <a:r>
              <a:rPr lang="es-ES" sz="1000" dirty="0">
                <a:solidFill>
                  <a:srgbClr val="000000"/>
                </a:solidFill>
                <a:highlight>
                  <a:srgbClr val="FFFFFF"/>
                </a:highlight>
              </a:rPr>
              <a:t>aux_x1 </a:t>
            </a:r>
            <a:r>
              <a:rPr lang="es-ES" sz="1000" b="1" dirty="0">
                <a:solidFill>
                  <a:srgbClr val="000080"/>
                </a:solidFill>
                <a:highlight>
                  <a:srgbClr val="FFFFFF"/>
                </a:highlight>
              </a:rPr>
              <a:t>+</a:t>
            </a:r>
            <a:r>
              <a:rPr lang="es-ES" sz="1000" dirty="0">
                <a:solidFill>
                  <a:srgbClr val="000000"/>
                </a:solidFill>
                <a:highlight>
                  <a:srgbClr val="FFFFFF"/>
                </a:highlight>
              </a:rPr>
              <a:t> aux_y1 </a:t>
            </a:r>
            <a:r>
              <a:rPr lang="es-ES" sz="1000" b="1" dirty="0">
                <a:solidFill>
                  <a:srgbClr val="000080"/>
                </a:solidFill>
                <a:highlight>
                  <a:srgbClr val="FFFFFF"/>
                </a:highlight>
              </a:rPr>
              <a:t>+</a:t>
            </a:r>
            <a:r>
              <a:rPr lang="es-ES" sz="1000" dirty="0">
                <a:solidFill>
                  <a:srgbClr val="000000"/>
                </a:solidFill>
                <a:highlight>
                  <a:srgbClr val="FFFFFF"/>
                </a:highlight>
              </a:rPr>
              <a:t> aux_z1</a:t>
            </a:r>
            <a:r>
              <a:rPr lang="es-ES" sz="1000" b="1" dirty="0">
                <a:solidFill>
                  <a:srgbClr val="000080"/>
                </a:solidFill>
                <a:highlight>
                  <a:srgbClr val="FFFFFF"/>
                </a:highlight>
              </a:rPr>
              <a:t>);</a:t>
            </a:r>
            <a:r>
              <a:rPr lang="es-ES" sz="1000" dirty="0">
                <a:solidFill>
                  <a:srgbClr val="008000"/>
                </a:solidFill>
                <a:highlight>
                  <a:srgbClr val="FFFFFF"/>
                </a:highlight>
              </a:rPr>
              <a:t>//término do calculo de A*B</a:t>
            </a:r>
          </a:p>
          <a:p>
            <a:pPr lvl="0" defTabSz="194400"/>
            <a:r>
              <a:rPr lang="pt-BR" sz="1000" dirty="0">
                <a:solidFill>
                  <a:srgbClr val="000000"/>
                </a:solidFill>
                <a:highlight>
                  <a:srgbClr val="FFFFFF"/>
                </a:highlight>
              </a:rPr>
              <a:t>	aux_teta1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square_sum1</a:t>
            </a:r>
            <a:r>
              <a:rPr lang="pt-BR" sz="1000" b="1" dirty="0">
                <a:solidFill>
                  <a:srgbClr val="000080"/>
                </a:solidFill>
                <a:highlight>
                  <a:srgbClr val="FFFFFF"/>
                </a:highlight>
              </a:rPr>
              <a:t>*</a:t>
            </a:r>
            <a:r>
              <a:rPr lang="pt-BR" sz="1000" dirty="0">
                <a:solidFill>
                  <a:srgbClr val="000000"/>
                </a:solidFill>
                <a:highlight>
                  <a:srgbClr val="FFFFFF"/>
                </a:highlight>
              </a:rPr>
              <a:t>square_sum2</a:t>
            </a:r>
            <a:r>
              <a:rPr lang="pt-BR" sz="1000" b="1" dirty="0">
                <a:solidFill>
                  <a:srgbClr val="000080"/>
                </a:solidFill>
                <a:highlight>
                  <a:srgbClr val="FFFFFF"/>
                </a:highlight>
              </a:rPr>
              <a:t>);</a:t>
            </a:r>
            <a:r>
              <a:rPr lang="pt-BR" sz="1000" dirty="0">
                <a:solidFill>
                  <a:srgbClr val="008000"/>
                </a:solidFill>
                <a:highlight>
                  <a:srgbClr val="FFFFFF"/>
                </a:highlight>
              </a:rPr>
              <a:t>//calculo do produto |A|*|B| </a:t>
            </a:r>
          </a:p>
          <a:p>
            <a:pPr lvl="0" defTabSz="194400"/>
            <a:r>
              <a:rPr lang="pt-BR" sz="1000" dirty="0">
                <a:solidFill>
                  <a:srgbClr val="000000"/>
                </a:solidFill>
                <a:highlight>
                  <a:srgbClr val="FFFFFF"/>
                </a:highlight>
              </a:rPr>
              <a:t>	</a:t>
            </a:r>
            <a:r>
              <a:rPr lang="pt-BR" sz="1000" dirty="0">
                <a:solidFill>
                  <a:srgbClr val="008000"/>
                </a:solidFill>
                <a:highlight>
                  <a:srgbClr val="FFFFFF"/>
                </a:highlight>
              </a:rPr>
              <a:t>//inicio do calculo de angulo teta</a:t>
            </a:r>
          </a:p>
          <a:p>
            <a:pPr lvl="0" defTabSz="194400"/>
            <a:r>
              <a:rPr lang="pt-BR" sz="1000" dirty="0">
                <a:solidFill>
                  <a:srgbClr val="000000"/>
                </a:solidFill>
                <a:highlight>
                  <a:srgbClr val="FFFFFF"/>
                </a:highlight>
              </a:rPr>
              <a:t>	teta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8000FF"/>
                </a:solidFill>
                <a:highlight>
                  <a:srgbClr val="FFFFFF"/>
                </a:highlight>
              </a:rPr>
              <a:t>float</a:t>
            </a:r>
            <a:r>
              <a:rPr lang="pt-BR" sz="1000" b="1" dirty="0">
                <a:solidFill>
                  <a:srgbClr val="000080"/>
                </a:solidFill>
                <a:highlight>
                  <a:srgbClr val="FFFFFF"/>
                </a:highlight>
              </a:rPr>
              <a:t>)(((</a:t>
            </a:r>
            <a:r>
              <a:rPr lang="pt-BR" sz="1000" dirty="0">
                <a:solidFill>
                  <a:srgbClr val="8000FF"/>
                </a:solidFill>
                <a:highlight>
                  <a:srgbClr val="FFFFFF"/>
                </a:highlight>
              </a:rPr>
              <a:t>float</a:t>
            </a:r>
            <a:r>
              <a:rPr lang="pt-BR" sz="1000" b="1" dirty="0">
                <a:solidFill>
                  <a:srgbClr val="000080"/>
                </a:solidFill>
                <a:highlight>
                  <a:srgbClr val="FFFFFF"/>
                </a:highlight>
              </a:rPr>
              <a:t>)</a:t>
            </a:r>
            <a:r>
              <a:rPr lang="pt-BR" sz="1000" dirty="0">
                <a:solidFill>
                  <a:srgbClr val="000000"/>
                </a:solidFill>
                <a:highlight>
                  <a:srgbClr val="FFFFFF"/>
                </a:highlight>
              </a:rPr>
              <a:t>aux_teta</a:t>
            </a:r>
            <a:r>
              <a:rPr lang="pt-BR" sz="1000" b="1" dirty="0">
                <a:solidFill>
                  <a:srgbClr val="000080"/>
                </a:solidFill>
                <a:highlight>
                  <a:srgbClr val="FFFFFF"/>
                </a:highlight>
              </a:rPr>
              <a:t>)/((</a:t>
            </a:r>
            <a:r>
              <a:rPr lang="pt-BR" sz="1000" dirty="0">
                <a:solidFill>
                  <a:srgbClr val="8000FF"/>
                </a:solidFill>
                <a:highlight>
                  <a:srgbClr val="FFFFFF"/>
                </a:highlight>
              </a:rPr>
              <a:t>float</a:t>
            </a:r>
            <a:r>
              <a:rPr lang="pt-BR" sz="1000" b="1" dirty="0">
                <a:solidFill>
                  <a:srgbClr val="000080"/>
                </a:solidFill>
                <a:highlight>
                  <a:srgbClr val="FFFFFF"/>
                </a:highlight>
              </a:rPr>
              <a:t>)</a:t>
            </a:r>
            <a:r>
              <a:rPr lang="pt-BR" sz="1000" dirty="0">
                <a:solidFill>
                  <a:srgbClr val="000000"/>
                </a:solidFill>
                <a:highlight>
                  <a:srgbClr val="FFFFFF"/>
                </a:highlight>
              </a:rPr>
              <a:t>aux_teta1</a:t>
            </a:r>
            <a:r>
              <a:rPr lang="pt-BR" sz="1000" b="1" dirty="0">
                <a:solidFill>
                  <a:srgbClr val="000080"/>
                </a:solidFill>
                <a:highlight>
                  <a:srgbClr val="FFFFFF"/>
                </a:highlight>
              </a:rPr>
              <a:t>));</a:t>
            </a:r>
            <a:r>
              <a:rPr lang="pt-BR" sz="1000" dirty="0">
                <a:solidFill>
                  <a:srgbClr val="000000"/>
                </a:solidFill>
                <a:highlight>
                  <a:srgbClr val="FFFFFF"/>
                </a:highlight>
              </a:rPr>
              <a:t> </a:t>
            </a:r>
          </a:p>
          <a:p>
            <a:pPr lvl="0" defTabSz="194400"/>
            <a:r>
              <a:rPr lang="pt-BR" sz="1000" dirty="0">
                <a:solidFill>
                  <a:srgbClr val="000000"/>
                </a:solidFill>
                <a:highlight>
                  <a:srgbClr val="FFFFFF"/>
                </a:highlight>
              </a:rPr>
              <a:t>	teta </a:t>
            </a:r>
            <a:r>
              <a:rPr lang="pt-BR" sz="1000" b="1" dirty="0">
                <a:solidFill>
                  <a:srgbClr val="000080"/>
                </a:solidFill>
                <a:highlight>
                  <a:srgbClr val="FFFFFF"/>
                </a:highlight>
              </a:rPr>
              <a:t>=</a:t>
            </a:r>
            <a:r>
              <a:rPr lang="pt-BR" sz="1000" dirty="0">
                <a:solidFill>
                  <a:srgbClr val="000000"/>
                </a:solidFill>
                <a:highlight>
                  <a:srgbClr val="FFFFFF"/>
                </a:highlight>
              </a:rPr>
              <a:t> acos</a:t>
            </a:r>
            <a:r>
              <a:rPr lang="pt-BR" sz="1000" b="1" dirty="0">
                <a:solidFill>
                  <a:srgbClr val="000080"/>
                </a:solidFill>
                <a:highlight>
                  <a:srgbClr val="FFFFFF"/>
                </a:highlight>
              </a:rPr>
              <a:t>(</a:t>
            </a:r>
            <a:r>
              <a:rPr lang="pt-BR" sz="1000" dirty="0">
                <a:solidFill>
                  <a:srgbClr val="000000"/>
                </a:solidFill>
                <a:highlight>
                  <a:srgbClr val="FFFFFF"/>
                </a:highlight>
              </a:rPr>
              <a:t>teta</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008000"/>
                </a:solidFill>
                <a:highlight>
                  <a:srgbClr val="FFFFFF"/>
                </a:highlight>
              </a:rPr>
              <a:t>//teta esta em radianos</a:t>
            </a:r>
          </a:p>
          <a:p>
            <a:pPr lvl="0" defTabSz="194400"/>
            <a:r>
              <a:rPr lang="pt-BR" sz="1000" dirty="0">
                <a:solidFill>
                  <a:srgbClr val="000000"/>
                </a:solidFill>
                <a:highlight>
                  <a:srgbClr val="FFFFFF"/>
                </a:highlight>
              </a:rPr>
              <a:t>	</a:t>
            </a:r>
            <a:r>
              <a:rPr lang="pt-BR" sz="1000" dirty="0">
                <a:solidFill>
                  <a:srgbClr val="008000"/>
                </a:solidFill>
                <a:highlight>
                  <a:srgbClr val="FFFFFF"/>
                </a:highlight>
              </a:rPr>
              <a:t>// arredondamento angular   </a:t>
            </a:r>
          </a:p>
          <a:p>
            <a:pPr lvl="0" defTabSz="194400"/>
            <a:r>
              <a:rPr lang="pt-BR" sz="1000" dirty="0">
                <a:solidFill>
                  <a:srgbClr val="000000"/>
                </a:solidFill>
                <a:highlight>
                  <a:srgbClr val="FFFFFF"/>
                </a:highlight>
              </a:rPr>
              <a:t>	teta </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8000FF"/>
                </a:solidFill>
                <a:highlight>
                  <a:srgbClr val="FFFFFF"/>
                </a:highlight>
              </a:rPr>
              <a:t>float</a:t>
            </a:r>
            <a:r>
              <a:rPr lang="pt-BR" sz="1000" b="1" dirty="0">
                <a:solidFill>
                  <a:srgbClr val="000080"/>
                </a:solidFill>
                <a:highlight>
                  <a:srgbClr val="FFFFFF"/>
                </a:highlight>
              </a:rPr>
              <a:t>)(</a:t>
            </a:r>
            <a:r>
              <a:rPr lang="pt-BR" sz="1000" dirty="0">
                <a:solidFill>
                  <a:srgbClr val="000000"/>
                </a:solidFill>
                <a:highlight>
                  <a:srgbClr val="FFFFFF"/>
                </a:highlight>
              </a:rPr>
              <a:t>teta</a:t>
            </a:r>
            <a:r>
              <a:rPr lang="pt-BR" sz="1000" b="1" dirty="0">
                <a:solidFill>
                  <a:srgbClr val="000080"/>
                </a:solidFill>
                <a:highlight>
                  <a:srgbClr val="FFFFFF"/>
                </a:highlight>
              </a:rPr>
              <a:t>*(</a:t>
            </a:r>
            <a:r>
              <a:rPr lang="pt-BR" sz="1000" dirty="0">
                <a:solidFill>
                  <a:srgbClr val="8000FF"/>
                </a:solidFill>
                <a:highlight>
                  <a:srgbClr val="FFFFFF"/>
                </a:highlight>
              </a:rPr>
              <a:t>float</a:t>
            </a:r>
            <a:r>
              <a:rPr lang="pt-BR" sz="1000" b="1" dirty="0">
                <a:solidFill>
                  <a:srgbClr val="000080"/>
                </a:solidFill>
                <a:highlight>
                  <a:srgbClr val="FFFFFF"/>
                </a:highlight>
              </a:rPr>
              <a:t>)</a:t>
            </a:r>
            <a:r>
              <a:rPr lang="pt-BR" sz="1000" dirty="0">
                <a:solidFill>
                  <a:srgbClr val="000000"/>
                </a:solidFill>
                <a:highlight>
                  <a:srgbClr val="FFFFFF"/>
                </a:highlight>
              </a:rPr>
              <a:t>Transf_graus</a:t>
            </a:r>
            <a:r>
              <a:rPr lang="pt-BR" sz="1000" b="1" dirty="0">
                <a:solidFill>
                  <a:srgbClr val="000080"/>
                </a:solidFill>
                <a:highlight>
                  <a:srgbClr val="FFFFFF"/>
                </a:highlight>
              </a:rPr>
              <a:t>);</a:t>
            </a:r>
            <a:r>
              <a:rPr lang="pt-BR" sz="1000" dirty="0">
                <a:solidFill>
                  <a:srgbClr val="000000"/>
                </a:solidFill>
                <a:highlight>
                  <a:srgbClr val="FFFFFF"/>
                </a:highlight>
              </a:rPr>
              <a:t> </a:t>
            </a:r>
            <a:r>
              <a:rPr lang="pt-BR" sz="1000" dirty="0">
                <a:solidFill>
                  <a:srgbClr val="008000"/>
                </a:solidFill>
                <a:highlight>
                  <a:srgbClr val="FFFFFF"/>
                </a:highlight>
              </a:rPr>
              <a:t>//converte de radianos para graus (Transf_graus = 180/pi)</a:t>
            </a:r>
          </a:p>
          <a:p>
            <a:pPr lvl="0" defTabSz="194400"/>
            <a:r>
              <a:rPr lang="pt-BR" sz="1000" dirty="0">
                <a:solidFill>
                  <a:srgbClr val="000000"/>
                </a:solidFill>
                <a:highlight>
                  <a:srgbClr val="FFFFFF"/>
                </a:highlight>
              </a:rPr>
              <a:t>	</a:t>
            </a:r>
            <a:r>
              <a:rPr lang="pt-BR" sz="1000" dirty="0">
                <a:solidFill>
                  <a:srgbClr val="008000"/>
                </a:solidFill>
                <a:highlight>
                  <a:srgbClr val="FFFFFF"/>
                </a:highlight>
              </a:rPr>
              <a:t>//n = (teta - floor(teta) &gt; 0.5) ? ceil(teta) : floor(teta); //usado no lugar da função round() se fosse devolver um inteiro</a:t>
            </a:r>
          </a:p>
          <a:p>
            <a:pPr lvl="0" defTabSz="194400"/>
            <a:r>
              <a:rPr lang="pt-BR" sz="1000" dirty="0">
                <a:solidFill>
                  <a:srgbClr val="000000"/>
                </a:solidFill>
                <a:highlight>
                  <a:srgbClr val="FFFFFF"/>
                </a:highlight>
              </a:rPr>
              <a:t>	</a:t>
            </a:r>
            <a:r>
              <a:rPr lang="pt-BR" sz="1000" b="1" dirty="0">
                <a:solidFill>
                  <a:srgbClr val="0000FF"/>
                </a:solidFill>
                <a:highlight>
                  <a:srgbClr val="FFFFFF"/>
                </a:highlight>
              </a:rPr>
              <a:t>return</a:t>
            </a:r>
            <a:r>
              <a:rPr lang="pt-BR" sz="1000" dirty="0">
                <a:solidFill>
                  <a:srgbClr val="000000"/>
                </a:solidFill>
                <a:highlight>
                  <a:srgbClr val="FFFFFF"/>
                </a:highlight>
              </a:rPr>
              <a:t> </a:t>
            </a:r>
            <a:r>
              <a:rPr lang="pt-BR" sz="1000" b="1" dirty="0">
                <a:solidFill>
                  <a:srgbClr val="000080"/>
                </a:solidFill>
                <a:highlight>
                  <a:srgbClr val="FFFFFF"/>
                </a:highlight>
              </a:rPr>
              <a:t>(</a:t>
            </a:r>
            <a:r>
              <a:rPr lang="pt-BR" sz="1000" dirty="0">
                <a:solidFill>
                  <a:srgbClr val="000000"/>
                </a:solidFill>
                <a:highlight>
                  <a:srgbClr val="FFFFFF"/>
                </a:highlight>
              </a:rPr>
              <a:t>teta</a:t>
            </a:r>
            <a:r>
              <a:rPr lang="pt-BR" sz="1000" b="1" dirty="0">
                <a:solidFill>
                  <a:srgbClr val="000080"/>
                </a:solidFill>
                <a:highlight>
                  <a:srgbClr val="FFFFFF"/>
                </a:highlight>
              </a:rPr>
              <a:t>);</a:t>
            </a:r>
            <a:endParaRPr lang="pt-BR" sz="1000" dirty="0">
              <a:solidFill>
                <a:srgbClr val="000000"/>
              </a:solidFill>
              <a:highlight>
                <a:srgbClr val="FFFFFF"/>
              </a:highlight>
            </a:endParaRPr>
          </a:p>
          <a:p>
            <a:pPr lvl="0" defTabSz="194400"/>
            <a:r>
              <a:rPr lang="pt-BR" sz="1000" dirty="0">
                <a:solidFill>
                  <a:srgbClr val="000000"/>
                </a:solidFill>
                <a:highlight>
                  <a:srgbClr val="FFFFFF"/>
                </a:highlight>
              </a:rPr>
              <a:t> </a:t>
            </a:r>
            <a:r>
              <a:rPr lang="pt-BR" sz="1000" b="1" dirty="0">
                <a:solidFill>
                  <a:srgbClr val="000080"/>
                </a:solidFill>
                <a:highlight>
                  <a:srgbClr val="FFFFFF"/>
                </a:highlight>
              </a:rPr>
              <a:t>}</a:t>
            </a:r>
            <a:endParaRPr lang="pt-BR" dirty="0"/>
          </a:p>
        </p:txBody>
      </p:sp>
    </p:spTree>
    <p:extLst>
      <p:ext uri="{BB962C8B-B14F-4D97-AF65-F5344CB8AC3E}">
        <p14:creationId xmlns:p14="http://schemas.microsoft.com/office/powerpoint/2010/main" val="1709023413"/>
      </p:ext>
    </p:extLst>
  </p:cSld>
  <p:clrMapOvr>
    <a:masterClrMapping/>
  </p:clrMapOvr>
  <p:transition spd="slow">
    <p:wipe dir="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INCLINOMETER – full project</a:t>
            </a:r>
            <a:endParaRPr lang="pt-BR" dirty="0"/>
          </a:p>
        </p:txBody>
      </p:sp>
      <p:sp>
        <p:nvSpPr>
          <p:cNvPr id="3" name="Content Placeholder 2"/>
          <p:cNvSpPr>
            <a:spLocks noGrp="1"/>
          </p:cNvSpPr>
          <p:nvPr>
            <p:ph idx="1"/>
          </p:nvPr>
        </p:nvSpPr>
        <p:spPr>
          <a:xfrm>
            <a:off x="457200" y="1277496"/>
            <a:ext cx="8229600" cy="2862322"/>
          </a:xfrm>
        </p:spPr>
        <p:txBody>
          <a:bodyPr/>
          <a:lstStyle/>
          <a:p>
            <a:r>
              <a:rPr lang="pt-BR" dirty="0" smtClean="0"/>
              <a:t>Download the full example </a:t>
            </a:r>
            <a:r>
              <a:rPr lang="pt-BR" dirty="0" smtClean="0">
                <a:hlinkClick r:id="rId2"/>
              </a:rPr>
              <a:t>here</a:t>
            </a:r>
            <a:endParaRPr lang="pt-BR" dirty="0" smtClean="0"/>
          </a:p>
          <a:p>
            <a:r>
              <a:rPr lang="pt-BR" dirty="0" smtClean="0"/>
              <a:t>This project has already asserted the low level LIS3DH driver to the SPI</a:t>
            </a:r>
          </a:p>
          <a:p>
            <a:r>
              <a:rPr lang="pt-BR" dirty="0" smtClean="0"/>
              <a:t>The main difference is that all acquired values from the accelerometer are divided by 16, thus doing the math with 12bit resolution, instead of 16 bit. This was only used for this demo and there is no restriction to use the full scale</a:t>
            </a:r>
            <a:endParaRPr lang="pt-BR" dirty="0"/>
          </a:p>
        </p:txBody>
      </p:sp>
    </p:spTree>
    <p:extLst>
      <p:ext uri="{BB962C8B-B14F-4D97-AF65-F5344CB8AC3E}">
        <p14:creationId xmlns:p14="http://schemas.microsoft.com/office/powerpoint/2010/main" val="1512629465"/>
      </p:ext>
    </p:extLst>
  </p:cSld>
  <p:clrMapOvr>
    <a:masterClrMapping/>
  </p:clrMapOvr>
  <p:transition spd="slow">
    <p:wipe dir="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Full Project Overview</a:t>
            </a:r>
            <a:endParaRPr lang="pt-BR" dirty="0"/>
          </a:p>
        </p:txBody>
      </p:sp>
      <p:pic>
        <p:nvPicPr>
          <p:cNvPr id="6" name="Content Placeholder 5"/>
          <p:cNvPicPr>
            <a:picLocks noGrp="1" noChangeAspect="1"/>
          </p:cNvPicPr>
          <p:nvPr>
            <p:ph idx="1"/>
          </p:nvPr>
        </p:nvPicPr>
        <p:blipFill>
          <a:blip r:embed="rId2"/>
          <a:stretch>
            <a:fillRect/>
          </a:stretch>
        </p:blipFill>
        <p:spPr>
          <a:xfrm>
            <a:off x="457200" y="1406208"/>
            <a:ext cx="8229600" cy="4423410"/>
          </a:xfrm>
          <a:prstGeom prst="rect">
            <a:avLst/>
          </a:prstGeom>
        </p:spPr>
      </p:pic>
    </p:spTree>
    <p:extLst>
      <p:ext uri="{BB962C8B-B14F-4D97-AF65-F5344CB8AC3E}">
        <p14:creationId xmlns:p14="http://schemas.microsoft.com/office/powerpoint/2010/main" val="2754693014"/>
      </p:ext>
    </p:extLst>
  </p:cSld>
  <p:clrMapOvr>
    <a:masterClrMapping/>
  </p:clrMapOvr>
  <p:transition spd="slow">
    <p:wipe dir="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LINAME" val="ज़ॴॉॲ१ॹॹ९६९५४"/>
  <p:tag name="DATETIME" val="षवहषवसशषषददषशीशऽे॓दम्॓ग़ळसीशय"/>
  <p:tag name="DONEBY" val="ख़ग़ॢ२ॸॻॴॵदॳॵॴॺ१ॴ१ॸ९"/>
  <p:tag name="IPADDRESS" val="ख़ेॕ॒ग़ख़॓॑ग़॓ॕ॔ग़ेै"/>
  <p:tag name="APPVER" val="हऴश"/>
  <p:tag name="RANDOM" val="6"/>
  <p:tag name="CHECKSUM" val="ऻ़सऺ"/>
</p:tagLst>
</file>

<file path=ppt/theme/theme1.xml><?xml version="1.0" encoding="utf-8"?>
<a:theme xmlns:a="http://schemas.openxmlformats.org/drawingml/2006/main" name="ST Template">
  <a:themeElements>
    <a:clrScheme name="Microelectronics">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152"/>
      </a:accent4>
      <a:accent5>
        <a:srgbClr val="BBCC00"/>
      </a:accent5>
      <a:accent6>
        <a:srgbClr val="13235B"/>
      </a:accent6>
      <a:hlink>
        <a:srgbClr val="580D58"/>
      </a:hlink>
      <a:folHlink>
        <a:srgbClr val="003D14"/>
      </a:folHlink>
    </a:clrScheme>
    <a:fontScheme name="Office Classiqu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icroelectronics">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152"/>
    </a:accent4>
    <a:accent5>
      <a:srgbClr val="BBCC00"/>
    </a:accent5>
    <a:accent6>
      <a:srgbClr val="13235B"/>
    </a:accent6>
    <a:hlink>
      <a:srgbClr val="580D58"/>
    </a:hlink>
    <a:folHlink>
      <a:srgbClr val="003D14"/>
    </a:folHlink>
  </a:clrScheme>
</a:themeOverride>
</file>

<file path=ppt/theme/themeOverride10.xml><?xml version="1.0" encoding="utf-8"?>
<a:themeOverride xmlns:a="http://schemas.openxmlformats.org/drawingml/2006/main">
  <a:clrScheme name="Microelectronics">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152"/>
    </a:accent4>
    <a:accent5>
      <a:srgbClr val="BBCC00"/>
    </a:accent5>
    <a:accent6>
      <a:srgbClr val="13235B"/>
    </a:accent6>
    <a:hlink>
      <a:srgbClr val="580D58"/>
    </a:hlink>
    <a:folHlink>
      <a:srgbClr val="003D14"/>
    </a:folHlink>
  </a:clrScheme>
</a:themeOverride>
</file>

<file path=ppt/theme/themeOverride11.xml><?xml version="1.0" encoding="utf-8"?>
<a:themeOverride xmlns:a="http://schemas.openxmlformats.org/drawingml/2006/main">
  <a:clrScheme name="Microelectronics">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152"/>
    </a:accent4>
    <a:accent5>
      <a:srgbClr val="BBCC00"/>
    </a:accent5>
    <a:accent6>
      <a:srgbClr val="13235B"/>
    </a:accent6>
    <a:hlink>
      <a:srgbClr val="580D58"/>
    </a:hlink>
    <a:folHlink>
      <a:srgbClr val="003D14"/>
    </a:folHlink>
  </a:clrScheme>
</a:themeOverride>
</file>

<file path=ppt/theme/themeOverride12.xml><?xml version="1.0" encoding="utf-8"?>
<a:themeOverride xmlns:a="http://schemas.openxmlformats.org/drawingml/2006/main">
  <a:clrScheme name="Microelectronics">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152"/>
    </a:accent4>
    <a:accent5>
      <a:srgbClr val="BBCC00"/>
    </a:accent5>
    <a:accent6>
      <a:srgbClr val="13235B"/>
    </a:accent6>
    <a:hlink>
      <a:srgbClr val="580D58"/>
    </a:hlink>
    <a:folHlink>
      <a:srgbClr val="003D14"/>
    </a:folHlink>
  </a:clrScheme>
</a:themeOverride>
</file>

<file path=ppt/theme/themeOverride13.xml><?xml version="1.0" encoding="utf-8"?>
<a:themeOverride xmlns:a="http://schemas.openxmlformats.org/drawingml/2006/main">
  <a:clrScheme name="Microelectronics">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152"/>
    </a:accent4>
    <a:accent5>
      <a:srgbClr val="BBCC00"/>
    </a:accent5>
    <a:accent6>
      <a:srgbClr val="13235B"/>
    </a:accent6>
    <a:hlink>
      <a:srgbClr val="580D58"/>
    </a:hlink>
    <a:folHlink>
      <a:srgbClr val="003D14"/>
    </a:folHlink>
  </a:clrScheme>
</a:themeOverride>
</file>

<file path=ppt/theme/themeOverride14.xml><?xml version="1.0" encoding="utf-8"?>
<a:themeOverride xmlns:a="http://schemas.openxmlformats.org/drawingml/2006/main">
  <a:clrScheme name="Microelectronics">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152"/>
    </a:accent4>
    <a:accent5>
      <a:srgbClr val="BBCC00"/>
    </a:accent5>
    <a:accent6>
      <a:srgbClr val="13235B"/>
    </a:accent6>
    <a:hlink>
      <a:srgbClr val="580D58"/>
    </a:hlink>
    <a:folHlink>
      <a:srgbClr val="003D14"/>
    </a:folHlink>
  </a:clrScheme>
</a:themeOverride>
</file>

<file path=ppt/theme/themeOverride15.xml><?xml version="1.0" encoding="utf-8"?>
<a:themeOverride xmlns:a="http://schemas.openxmlformats.org/drawingml/2006/main">
  <a:clrScheme name="Microelectronics">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152"/>
    </a:accent4>
    <a:accent5>
      <a:srgbClr val="BBCC00"/>
    </a:accent5>
    <a:accent6>
      <a:srgbClr val="13235B"/>
    </a:accent6>
    <a:hlink>
      <a:srgbClr val="580D58"/>
    </a:hlink>
    <a:folHlink>
      <a:srgbClr val="003D14"/>
    </a:folHlink>
  </a:clrScheme>
</a:themeOverride>
</file>

<file path=ppt/theme/themeOverride16.xml><?xml version="1.0" encoding="utf-8"?>
<a:themeOverride xmlns:a="http://schemas.openxmlformats.org/drawingml/2006/main">
  <a:clrScheme name="Microelectronics">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152"/>
    </a:accent4>
    <a:accent5>
      <a:srgbClr val="BBCC00"/>
    </a:accent5>
    <a:accent6>
      <a:srgbClr val="13235B"/>
    </a:accent6>
    <a:hlink>
      <a:srgbClr val="580D58"/>
    </a:hlink>
    <a:folHlink>
      <a:srgbClr val="003D14"/>
    </a:folHlink>
  </a:clrScheme>
</a:themeOverride>
</file>

<file path=ppt/theme/themeOverride17.xml><?xml version="1.0" encoding="utf-8"?>
<a:themeOverride xmlns:a="http://schemas.openxmlformats.org/drawingml/2006/main">
  <a:clrScheme name="Microelectronics">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152"/>
    </a:accent4>
    <a:accent5>
      <a:srgbClr val="BBCC00"/>
    </a:accent5>
    <a:accent6>
      <a:srgbClr val="13235B"/>
    </a:accent6>
    <a:hlink>
      <a:srgbClr val="580D58"/>
    </a:hlink>
    <a:folHlink>
      <a:srgbClr val="003D14"/>
    </a:folHlink>
  </a:clrScheme>
</a:themeOverride>
</file>

<file path=ppt/theme/themeOverride18.xml><?xml version="1.0" encoding="utf-8"?>
<a:themeOverride xmlns:a="http://schemas.openxmlformats.org/drawingml/2006/main">
  <a:clrScheme name="Microelectronics">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152"/>
    </a:accent4>
    <a:accent5>
      <a:srgbClr val="BBCC00"/>
    </a:accent5>
    <a:accent6>
      <a:srgbClr val="13235B"/>
    </a:accent6>
    <a:hlink>
      <a:srgbClr val="580D58"/>
    </a:hlink>
    <a:folHlink>
      <a:srgbClr val="003D14"/>
    </a:folHlink>
  </a:clrScheme>
</a:themeOverride>
</file>

<file path=ppt/theme/themeOverride19.xml><?xml version="1.0" encoding="utf-8"?>
<a:themeOverride xmlns:a="http://schemas.openxmlformats.org/drawingml/2006/main">
  <a:clrScheme name="Microelectronics">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152"/>
    </a:accent4>
    <a:accent5>
      <a:srgbClr val="BBCC00"/>
    </a:accent5>
    <a:accent6>
      <a:srgbClr val="13235B"/>
    </a:accent6>
    <a:hlink>
      <a:srgbClr val="580D58"/>
    </a:hlink>
    <a:folHlink>
      <a:srgbClr val="003D14"/>
    </a:folHlink>
  </a:clrScheme>
</a:themeOverride>
</file>

<file path=ppt/theme/themeOverride2.xml><?xml version="1.0" encoding="utf-8"?>
<a:themeOverride xmlns:a="http://schemas.openxmlformats.org/drawingml/2006/main">
  <a:clrScheme name="Microelectronics">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152"/>
    </a:accent4>
    <a:accent5>
      <a:srgbClr val="BBCC00"/>
    </a:accent5>
    <a:accent6>
      <a:srgbClr val="13235B"/>
    </a:accent6>
    <a:hlink>
      <a:srgbClr val="580D58"/>
    </a:hlink>
    <a:folHlink>
      <a:srgbClr val="003D14"/>
    </a:folHlink>
  </a:clrScheme>
</a:themeOverride>
</file>

<file path=ppt/theme/themeOverride20.xml><?xml version="1.0" encoding="utf-8"?>
<a:themeOverride xmlns:a="http://schemas.openxmlformats.org/drawingml/2006/main">
  <a:clrScheme name="Microelectronics">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152"/>
    </a:accent4>
    <a:accent5>
      <a:srgbClr val="BBCC00"/>
    </a:accent5>
    <a:accent6>
      <a:srgbClr val="13235B"/>
    </a:accent6>
    <a:hlink>
      <a:srgbClr val="580D58"/>
    </a:hlink>
    <a:folHlink>
      <a:srgbClr val="003D14"/>
    </a:folHlink>
  </a:clrScheme>
</a:themeOverride>
</file>

<file path=ppt/theme/themeOverride21.xml><?xml version="1.0" encoding="utf-8"?>
<a:themeOverride xmlns:a="http://schemas.openxmlformats.org/drawingml/2006/main">
  <a:clrScheme name="Microelectronics">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152"/>
    </a:accent4>
    <a:accent5>
      <a:srgbClr val="BBCC00"/>
    </a:accent5>
    <a:accent6>
      <a:srgbClr val="13235B"/>
    </a:accent6>
    <a:hlink>
      <a:srgbClr val="580D58"/>
    </a:hlink>
    <a:folHlink>
      <a:srgbClr val="003D14"/>
    </a:folHlink>
  </a:clrScheme>
</a:themeOverride>
</file>

<file path=ppt/theme/themeOverride22.xml><?xml version="1.0" encoding="utf-8"?>
<a:themeOverride xmlns:a="http://schemas.openxmlformats.org/drawingml/2006/main">
  <a:clrScheme name="Microelectronics">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152"/>
    </a:accent4>
    <a:accent5>
      <a:srgbClr val="BBCC00"/>
    </a:accent5>
    <a:accent6>
      <a:srgbClr val="13235B"/>
    </a:accent6>
    <a:hlink>
      <a:srgbClr val="580D58"/>
    </a:hlink>
    <a:folHlink>
      <a:srgbClr val="003D14"/>
    </a:folHlink>
  </a:clrScheme>
</a:themeOverride>
</file>

<file path=ppt/theme/themeOverride23.xml><?xml version="1.0" encoding="utf-8"?>
<a:themeOverride xmlns:a="http://schemas.openxmlformats.org/drawingml/2006/main">
  <a:clrScheme name="Microelectronics">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152"/>
    </a:accent4>
    <a:accent5>
      <a:srgbClr val="BBCC00"/>
    </a:accent5>
    <a:accent6>
      <a:srgbClr val="13235B"/>
    </a:accent6>
    <a:hlink>
      <a:srgbClr val="580D58"/>
    </a:hlink>
    <a:folHlink>
      <a:srgbClr val="003D14"/>
    </a:folHlink>
  </a:clrScheme>
</a:themeOverride>
</file>

<file path=ppt/theme/themeOverride24.xml><?xml version="1.0" encoding="utf-8"?>
<a:themeOverride xmlns:a="http://schemas.openxmlformats.org/drawingml/2006/main">
  <a:clrScheme name="Microelectronics">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152"/>
    </a:accent4>
    <a:accent5>
      <a:srgbClr val="BBCC00"/>
    </a:accent5>
    <a:accent6>
      <a:srgbClr val="13235B"/>
    </a:accent6>
    <a:hlink>
      <a:srgbClr val="580D58"/>
    </a:hlink>
    <a:folHlink>
      <a:srgbClr val="003D14"/>
    </a:folHlink>
  </a:clrScheme>
</a:themeOverride>
</file>

<file path=ppt/theme/themeOverride3.xml><?xml version="1.0" encoding="utf-8"?>
<a:themeOverride xmlns:a="http://schemas.openxmlformats.org/drawingml/2006/main">
  <a:clrScheme name="Microelectronics">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152"/>
    </a:accent4>
    <a:accent5>
      <a:srgbClr val="BBCC00"/>
    </a:accent5>
    <a:accent6>
      <a:srgbClr val="13235B"/>
    </a:accent6>
    <a:hlink>
      <a:srgbClr val="580D58"/>
    </a:hlink>
    <a:folHlink>
      <a:srgbClr val="003D14"/>
    </a:folHlink>
  </a:clrScheme>
</a:themeOverride>
</file>

<file path=ppt/theme/themeOverride4.xml><?xml version="1.0" encoding="utf-8"?>
<a:themeOverride xmlns:a="http://schemas.openxmlformats.org/drawingml/2006/main">
  <a:clrScheme name="Microelectronics">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152"/>
    </a:accent4>
    <a:accent5>
      <a:srgbClr val="BBCC00"/>
    </a:accent5>
    <a:accent6>
      <a:srgbClr val="13235B"/>
    </a:accent6>
    <a:hlink>
      <a:srgbClr val="580D58"/>
    </a:hlink>
    <a:folHlink>
      <a:srgbClr val="003D14"/>
    </a:folHlink>
  </a:clrScheme>
</a:themeOverride>
</file>

<file path=ppt/theme/themeOverride5.xml><?xml version="1.0" encoding="utf-8"?>
<a:themeOverride xmlns:a="http://schemas.openxmlformats.org/drawingml/2006/main">
  <a:clrScheme name="Microelectronics">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152"/>
    </a:accent4>
    <a:accent5>
      <a:srgbClr val="BBCC00"/>
    </a:accent5>
    <a:accent6>
      <a:srgbClr val="13235B"/>
    </a:accent6>
    <a:hlink>
      <a:srgbClr val="580D58"/>
    </a:hlink>
    <a:folHlink>
      <a:srgbClr val="003D14"/>
    </a:folHlink>
  </a:clrScheme>
</a:themeOverride>
</file>

<file path=ppt/theme/themeOverride6.xml><?xml version="1.0" encoding="utf-8"?>
<a:themeOverride xmlns:a="http://schemas.openxmlformats.org/drawingml/2006/main">
  <a:clrScheme name="Microelectronics">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152"/>
    </a:accent4>
    <a:accent5>
      <a:srgbClr val="BBCC00"/>
    </a:accent5>
    <a:accent6>
      <a:srgbClr val="13235B"/>
    </a:accent6>
    <a:hlink>
      <a:srgbClr val="580D58"/>
    </a:hlink>
    <a:folHlink>
      <a:srgbClr val="003D14"/>
    </a:folHlink>
  </a:clrScheme>
</a:themeOverride>
</file>

<file path=ppt/theme/themeOverride7.xml><?xml version="1.0" encoding="utf-8"?>
<a:themeOverride xmlns:a="http://schemas.openxmlformats.org/drawingml/2006/main">
  <a:clrScheme name="Microelectronics">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152"/>
    </a:accent4>
    <a:accent5>
      <a:srgbClr val="BBCC00"/>
    </a:accent5>
    <a:accent6>
      <a:srgbClr val="13235B"/>
    </a:accent6>
    <a:hlink>
      <a:srgbClr val="580D58"/>
    </a:hlink>
    <a:folHlink>
      <a:srgbClr val="003D14"/>
    </a:folHlink>
  </a:clrScheme>
</a:themeOverride>
</file>

<file path=ppt/theme/themeOverride8.xml><?xml version="1.0" encoding="utf-8"?>
<a:themeOverride xmlns:a="http://schemas.openxmlformats.org/drawingml/2006/main">
  <a:clrScheme name="Microelectronics">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152"/>
    </a:accent4>
    <a:accent5>
      <a:srgbClr val="BBCC00"/>
    </a:accent5>
    <a:accent6>
      <a:srgbClr val="13235B"/>
    </a:accent6>
    <a:hlink>
      <a:srgbClr val="580D58"/>
    </a:hlink>
    <a:folHlink>
      <a:srgbClr val="003D14"/>
    </a:folHlink>
  </a:clrScheme>
</a:themeOverride>
</file>

<file path=ppt/theme/themeOverride9.xml><?xml version="1.0" encoding="utf-8"?>
<a:themeOverride xmlns:a="http://schemas.openxmlformats.org/drawingml/2006/main">
  <a:clrScheme name="Microelectronics">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152"/>
    </a:accent4>
    <a:accent5>
      <a:srgbClr val="BBCC00"/>
    </a:accent5>
    <a:accent6>
      <a:srgbClr val="13235B"/>
    </a:accent6>
    <a:hlink>
      <a:srgbClr val="580D58"/>
    </a:hlink>
    <a:folHlink>
      <a:srgbClr val="003D14"/>
    </a:folHlink>
  </a:clrScheme>
</a:themeOverride>
</file>

<file path=docProps/app.xml><?xml version="1.0" encoding="utf-8"?>
<Properties xmlns="http://schemas.openxmlformats.org/officeDocument/2006/extended-properties" xmlns:vt="http://schemas.openxmlformats.org/officeDocument/2006/docPropsVTypes">
  <Template/>
  <TotalTime>4564</TotalTime>
  <Words>2472</Words>
  <Application>Microsoft Office PowerPoint</Application>
  <PresentationFormat>On-screen Show (4:3)</PresentationFormat>
  <Paragraphs>733</Paragraphs>
  <Slides>101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101</vt:i4>
      </vt:variant>
    </vt:vector>
  </HeadingPairs>
  <TitlesOfParts>
    <vt:vector size="106" baseType="lpstr">
      <vt:lpstr>ＭＳ Ｐゴシック</vt:lpstr>
      <vt:lpstr>Arial</vt:lpstr>
      <vt:lpstr>Calibri</vt:lpstr>
      <vt:lpstr>Wingdings</vt:lpstr>
      <vt:lpstr>ST Template</vt:lpstr>
      <vt:lpstr>STM8S Training + LIS3DH </vt:lpstr>
      <vt:lpstr>Agenda</vt:lpstr>
      <vt:lpstr>STM8S Training + LIS3DH </vt:lpstr>
      <vt:lpstr>Internal block Diagram</vt:lpstr>
      <vt:lpstr>STM8S Portfolio</vt:lpstr>
      <vt:lpstr>Important parameters</vt:lpstr>
      <vt:lpstr>STM8S Training + LIS3DH </vt:lpstr>
      <vt:lpstr>Internal Block Diagram</vt:lpstr>
      <vt:lpstr>Important parameters</vt:lpstr>
      <vt:lpstr>Where can I find the library and SW?</vt:lpstr>
      <vt:lpstr>STM8S Training + LIS3DH </vt:lpstr>
      <vt:lpstr>Where can I find the library and SW?</vt:lpstr>
      <vt:lpstr>Library’s Supported Features</vt:lpstr>
      <vt:lpstr>File Structure</vt:lpstr>
      <vt:lpstr>Library’s Help/User Manual</vt:lpstr>
      <vt:lpstr>Conventions 1/3 </vt:lpstr>
      <vt:lpstr>Conventions 2/3 </vt:lpstr>
      <vt:lpstr>Conventions 3/3 </vt:lpstr>
      <vt:lpstr>How to find the available functions</vt:lpstr>
      <vt:lpstr>How to get more info?</vt:lpstr>
      <vt:lpstr>How to get more info?</vt:lpstr>
      <vt:lpstr>How to know the available defines?</vt:lpstr>
      <vt:lpstr>How to know the available defines?</vt:lpstr>
      <vt:lpstr>Library’s Architecture</vt:lpstr>
      <vt:lpstr>Library’s Architecture in files</vt:lpstr>
      <vt:lpstr>Getting Started from scratch!</vt:lpstr>
      <vt:lpstr>Open the STVD</vt:lpstr>
      <vt:lpstr>Choose to create a New Workspace</vt:lpstr>
      <vt:lpstr>Name the workspace and set it’s location</vt:lpstr>
      <vt:lpstr>Select the proper Toolchain</vt:lpstr>
      <vt:lpstr>Select the STM8S003K3</vt:lpstr>
      <vt:lpstr>Your workspace should look like this</vt:lpstr>
      <vt:lpstr>Giving a closer look</vt:lpstr>
      <vt:lpstr>Now, let’s add the library</vt:lpstr>
      <vt:lpstr>Now, let’s add the library</vt:lpstr>
      <vt:lpstr>Now, let’s add the library</vt:lpstr>
      <vt:lpstr>Now, let’s add the library</vt:lpstr>
      <vt:lpstr>Now, let’s add the library</vt:lpstr>
      <vt:lpstr>Now, let’s add the library</vt:lpstr>
      <vt:lpstr>Configuring the library – stm8s.h</vt:lpstr>
      <vt:lpstr>Configuring the library – stm8s_conf.h</vt:lpstr>
      <vt:lpstr>Compile the project (F7 as short key)</vt:lpstr>
      <vt:lpstr>STM8S Training + LIS3DH </vt:lpstr>
      <vt:lpstr>Programming interface - General Info</vt:lpstr>
      <vt:lpstr>Interrupt – General Info</vt:lpstr>
      <vt:lpstr>Flash and EEPROM for the 003</vt:lpstr>
      <vt:lpstr>Clock </vt:lpstr>
      <vt:lpstr>STM8S Training + LIS3DH </vt:lpstr>
      <vt:lpstr>Hands On</vt:lpstr>
      <vt:lpstr>Hands On</vt:lpstr>
      <vt:lpstr>Library</vt:lpstr>
      <vt:lpstr>Library</vt:lpstr>
      <vt:lpstr>Library</vt:lpstr>
      <vt:lpstr>Library</vt:lpstr>
      <vt:lpstr>Library</vt:lpstr>
      <vt:lpstr>Library</vt:lpstr>
      <vt:lpstr>GPIO</vt:lpstr>
      <vt:lpstr>GPIO</vt:lpstr>
      <vt:lpstr>GPIO</vt:lpstr>
      <vt:lpstr>Hands On</vt:lpstr>
      <vt:lpstr>Library</vt:lpstr>
      <vt:lpstr>Library</vt:lpstr>
      <vt:lpstr>Library</vt:lpstr>
      <vt:lpstr>Library</vt:lpstr>
      <vt:lpstr>Library</vt:lpstr>
      <vt:lpstr>Library</vt:lpstr>
      <vt:lpstr>Library</vt:lpstr>
      <vt:lpstr>ADC</vt:lpstr>
      <vt:lpstr>Hands On</vt:lpstr>
      <vt:lpstr>Block Diagram</vt:lpstr>
      <vt:lpstr>Library</vt:lpstr>
      <vt:lpstr>Library</vt:lpstr>
      <vt:lpstr>Library</vt:lpstr>
      <vt:lpstr>Library</vt:lpstr>
      <vt:lpstr>Library</vt:lpstr>
      <vt:lpstr>Library</vt:lpstr>
      <vt:lpstr>TIM4</vt:lpstr>
      <vt:lpstr>Hands On</vt:lpstr>
      <vt:lpstr>Library</vt:lpstr>
      <vt:lpstr>Library</vt:lpstr>
      <vt:lpstr>Library</vt:lpstr>
      <vt:lpstr>UART</vt:lpstr>
      <vt:lpstr>UART</vt:lpstr>
      <vt:lpstr>UART</vt:lpstr>
      <vt:lpstr>Hands On</vt:lpstr>
      <vt:lpstr>Device connections</vt:lpstr>
      <vt:lpstr>Serial interfaces</vt:lpstr>
      <vt:lpstr>Electrical connections</vt:lpstr>
      <vt:lpstr>INCLINOMETER</vt:lpstr>
      <vt:lpstr>INCLINOMETER – main.c</vt:lpstr>
      <vt:lpstr>INCLINOMETER – stm8s_it.c</vt:lpstr>
      <vt:lpstr>INCLINOMETER – controle.c</vt:lpstr>
      <vt:lpstr>INCLINOMETER – controle.c</vt:lpstr>
      <vt:lpstr>How to start up the MEMS with the desired configuration?</vt:lpstr>
      <vt:lpstr>MEMS Enabler</vt:lpstr>
      <vt:lpstr>INCLINOMETER – controle.c</vt:lpstr>
      <vt:lpstr>INCLINOMETER – controle.c</vt:lpstr>
      <vt:lpstr>INCLINOMETER – full project</vt:lpstr>
      <vt:lpstr>Full Project Overview</vt:lpstr>
      <vt:lpstr>Debug look </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STM8 Discovery - Training</dc:title>
  <dc:creator/>
  <cp:lastModifiedBy>Bruno Fontes MONTANARI</cp:lastModifiedBy>
  <cp:revision>372</cp:revision>
  <cp:lastPrinted>2013-10-17T21:36:28Z</cp:lastPrinted>
  <dcterms:created xsi:type="dcterms:W3CDTF">2006-08-16T00:00:00Z</dcterms:created>
  <dcterms:modified xsi:type="dcterms:W3CDTF">2016-09-25T15:23:42Z</dcterms:modified>
</cp:coreProperties>
</file>